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handoutMasterIdLst>
    <p:handoutMasterId r:id="rId20"/>
  </p:handoutMasterIdLst>
  <p:sldIdLst>
    <p:sldId id="257" r:id="rId2"/>
    <p:sldId id="258" r:id="rId3"/>
    <p:sldId id="260" r:id="rId4"/>
    <p:sldId id="262" r:id="rId5"/>
    <p:sldId id="274" r:id="rId6"/>
    <p:sldId id="275" r:id="rId7"/>
    <p:sldId id="278" r:id="rId8"/>
    <p:sldId id="261" r:id="rId9"/>
    <p:sldId id="263" r:id="rId10"/>
    <p:sldId id="264" r:id="rId11"/>
    <p:sldId id="265" r:id="rId12"/>
    <p:sldId id="270" r:id="rId13"/>
    <p:sldId id="266" r:id="rId14"/>
    <p:sldId id="272" r:id="rId15"/>
    <p:sldId id="268" r:id="rId16"/>
    <p:sldId id="269" r:id="rId17"/>
    <p:sldId id="271" r:id="rId18"/>
    <p:sldId id="276" r:id="rId19"/>
  </p:sldIdLst>
  <p:sldSz cx="9144000" cy="6858000" type="screen4x3"/>
  <p:notesSz cx="6858000" cy="9144000"/>
  <p:defaultTextStyle>
    <a:defPPr>
      <a:defRPr lang="en-US"/>
    </a:defPPr>
    <a:lvl1pPr algn="ctr" rtl="0" fontAlgn="base">
      <a:lnSpc>
        <a:spcPct val="80000"/>
      </a:lnSpc>
      <a:spcBef>
        <a:spcPct val="20000"/>
      </a:spcBef>
      <a:spcAft>
        <a:spcPct val="0"/>
      </a:spcAft>
      <a:buClr>
        <a:schemeClr val="tx2"/>
      </a:buClr>
      <a:buSzPct val="70000"/>
      <a:buFont typeface="Wingdings" panose="05000000000000000000" pitchFamily="2" charset="2"/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ctr" rtl="0" fontAlgn="base">
      <a:lnSpc>
        <a:spcPct val="80000"/>
      </a:lnSpc>
      <a:spcBef>
        <a:spcPct val="20000"/>
      </a:spcBef>
      <a:spcAft>
        <a:spcPct val="0"/>
      </a:spcAft>
      <a:buClr>
        <a:schemeClr val="tx2"/>
      </a:buClr>
      <a:buSzPct val="70000"/>
      <a:buFont typeface="Wingdings" panose="05000000000000000000" pitchFamily="2" charset="2"/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ctr" rtl="0" fontAlgn="base">
      <a:lnSpc>
        <a:spcPct val="80000"/>
      </a:lnSpc>
      <a:spcBef>
        <a:spcPct val="20000"/>
      </a:spcBef>
      <a:spcAft>
        <a:spcPct val="0"/>
      </a:spcAft>
      <a:buClr>
        <a:schemeClr val="tx2"/>
      </a:buClr>
      <a:buSzPct val="70000"/>
      <a:buFont typeface="Wingdings" panose="05000000000000000000" pitchFamily="2" charset="2"/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ctr" rtl="0" fontAlgn="base">
      <a:lnSpc>
        <a:spcPct val="80000"/>
      </a:lnSpc>
      <a:spcBef>
        <a:spcPct val="20000"/>
      </a:spcBef>
      <a:spcAft>
        <a:spcPct val="0"/>
      </a:spcAft>
      <a:buClr>
        <a:schemeClr val="tx2"/>
      </a:buClr>
      <a:buSzPct val="70000"/>
      <a:buFont typeface="Wingdings" panose="05000000000000000000" pitchFamily="2" charset="2"/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ctr" rtl="0" fontAlgn="base">
      <a:lnSpc>
        <a:spcPct val="80000"/>
      </a:lnSpc>
      <a:spcBef>
        <a:spcPct val="20000"/>
      </a:spcBef>
      <a:spcAft>
        <a:spcPct val="0"/>
      </a:spcAft>
      <a:buClr>
        <a:schemeClr val="tx2"/>
      </a:buClr>
      <a:buSzPct val="70000"/>
      <a:buFont typeface="Wingdings" panose="05000000000000000000" pitchFamily="2" charset="2"/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6600"/>
    <a:srgbClr val="CCFFFF"/>
    <a:srgbClr val="339933"/>
    <a:srgbClr val="FFFFCC"/>
    <a:srgbClr val="CCFFCC"/>
    <a:srgbClr val="FFCC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53" autoAdjust="0"/>
    <p:restoredTop sz="97735" autoAdjust="0"/>
  </p:normalViewPr>
  <p:slideViewPr>
    <p:cSldViewPr snapToGrid="0">
      <p:cViewPr varScale="1">
        <p:scale>
          <a:sx n="73" d="100"/>
          <a:sy n="73" d="100"/>
        </p:scale>
        <p:origin x="154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2CAB89-0D9A-42F3-AB0C-7B73E92F4791}" type="datetimeFigureOut">
              <a:rPr lang="sv-SE" smtClean="0"/>
              <a:t>2017-04-18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8" name="Platshållare för sidhuvud 7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5F15D-BAF0-47D3-A1A9-2696EAA5755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19609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</p:spTree>
    <p:extLst>
      <p:ext uri="{BB962C8B-B14F-4D97-AF65-F5344CB8AC3E}">
        <p14:creationId xmlns:p14="http://schemas.microsoft.com/office/powerpoint/2010/main" val="2245177167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</p:spTree>
    <p:extLst>
      <p:ext uri="{BB962C8B-B14F-4D97-AF65-F5344CB8AC3E}">
        <p14:creationId xmlns:p14="http://schemas.microsoft.com/office/powerpoint/2010/main" val="901427054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</p:spTree>
    <p:extLst>
      <p:ext uri="{BB962C8B-B14F-4D97-AF65-F5344CB8AC3E}">
        <p14:creationId xmlns:p14="http://schemas.microsoft.com/office/powerpoint/2010/main" val="3673522621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Rubrik och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abell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>
          <a:xfrm>
            <a:off x="1746250" y="6251575"/>
            <a:ext cx="45497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</p:spTree>
    <p:extLst>
      <p:ext uri="{BB962C8B-B14F-4D97-AF65-F5344CB8AC3E}">
        <p14:creationId xmlns:p14="http://schemas.microsoft.com/office/powerpoint/2010/main" val="3921648425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Rubrik och diagram eller organisationssc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martArt 2"/>
          <p:cNvSpPr>
            <a:spLocks noGrp="1"/>
          </p:cNvSpPr>
          <p:nvPr>
            <p:ph type="dgm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>
          <a:xfrm>
            <a:off x="1746250" y="6251575"/>
            <a:ext cx="45497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</p:spTree>
    <p:extLst>
      <p:ext uri="{BB962C8B-B14F-4D97-AF65-F5344CB8AC3E}">
        <p14:creationId xmlns:p14="http://schemas.microsoft.com/office/powerpoint/2010/main" val="3714977796"/>
      </p:ext>
    </p:extLst>
  </p:cSld>
  <p:clrMapOvr>
    <a:masterClrMapping/>
  </p:clrMapOvr>
  <p:transition advClick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>
          <a:xfrm>
            <a:off x="1746250" y="6251575"/>
            <a:ext cx="4549775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</p:spTree>
    <p:extLst>
      <p:ext uri="{BB962C8B-B14F-4D97-AF65-F5344CB8AC3E}">
        <p14:creationId xmlns:p14="http://schemas.microsoft.com/office/powerpoint/2010/main" val="3807094623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</p:spTree>
    <p:extLst>
      <p:ext uri="{BB962C8B-B14F-4D97-AF65-F5344CB8AC3E}">
        <p14:creationId xmlns:p14="http://schemas.microsoft.com/office/powerpoint/2010/main" val="4026562325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</p:spTree>
    <p:extLst>
      <p:ext uri="{BB962C8B-B14F-4D97-AF65-F5344CB8AC3E}">
        <p14:creationId xmlns:p14="http://schemas.microsoft.com/office/powerpoint/2010/main" val="1334278583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</p:spTree>
    <p:extLst>
      <p:ext uri="{BB962C8B-B14F-4D97-AF65-F5344CB8AC3E}">
        <p14:creationId xmlns:p14="http://schemas.microsoft.com/office/powerpoint/2010/main" val="1665999734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</p:spTree>
    <p:extLst>
      <p:ext uri="{BB962C8B-B14F-4D97-AF65-F5344CB8AC3E}">
        <p14:creationId xmlns:p14="http://schemas.microsoft.com/office/powerpoint/2010/main" val="155281616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</p:spTree>
    <p:extLst>
      <p:ext uri="{BB962C8B-B14F-4D97-AF65-F5344CB8AC3E}">
        <p14:creationId xmlns:p14="http://schemas.microsoft.com/office/powerpoint/2010/main" val="980348563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</p:spTree>
    <p:extLst>
      <p:ext uri="{BB962C8B-B14F-4D97-AF65-F5344CB8AC3E}">
        <p14:creationId xmlns:p14="http://schemas.microsoft.com/office/powerpoint/2010/main" val="3399949645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</p:spTree>
    <p:extLst>
      <p:ext uri="{BB962C8B-B14F-4D97-AF65-F5344CB8AC3E}">
        <p14:creationId xmlns:p14="http://schemas.microsoft.com/office/powerpoint/2010/main" val="1902491192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</p:spTree>
    <p:extLst>
      <p:ext uri="{BB962C8B-B14F-4D97-AF65-F5344CB8AC3E}">
        <p14:creationId xmlns:p14="http://schemas.microsoft.com/office/powerpoint/2010/main" val="4208419726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</p:txBody>
      </p:sp>
      <p:sp>
        <p:nvSpPr>
          <p:cNvPr id="6656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6250" y="6251575"/>
            <a:ext cx="4549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  <p:sp>
        <p:nvSpPr>
          <p:cNvPr id="66575" name="Text Box 15"/>
          <p:cNvSpPr txBox="1">
            <a:spLocks noChangeArrowheads="1"/>
          </p:cNvSpPr>
          <p:nvPr userDrawn="1"/>
        </p:nvSpPr>
        <p:spPr bwMode="auto">
          <a:xfrm>
            <a:off x="1068388" y="6494463"/>
            <a:ext cx="655637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000"/>
              <a:t>Ver.1.3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ransition advClick="0"/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slide" Target="slide5.xml"/><Relationship Id="rId7" Type="http://schemas.openxmlformats.org/officeDocument/2006/relationships/slide" Target="slide1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1.xml"/><Relationship Id="rId4" Type="http://schemas.openxmlformats.org/officeDocument/2006/relationships/slide" Target="slide8.xml"/><Relationship Id="rId9" Type="http://schemas.openxmlformats.org/officeDocument/2006/relationships/slide" Target="slide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8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9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14.xml"/><Relationship Id="rId5" Type="http://schemas.openxmlformats.org/officeDocument/2006/relationships/slide" Target="slide8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404813"/>
            <a:ext cx="4248150" cy="679450"/>
          </a:xfrm>
        </p:spPr>
        <p:txBody>
          <a:bodyPr/>
          <a:lstStyle/>
          <a:p>
            <a:r>
              <a:rPr lang="sv-SE" altLang="sv-SE"/>
              <a:t>Budgivning för nybörjare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341438"/>
            <a:ext cx="7673975" cy="2159000"/>
          </a:xfrm>
        </p:spPr>
        <p:txBody>
          <a:bodyPr/>
          <a:lstStyle/>
          <a:p>
            <a:pPr marL="0" indent="0">
              <a:lnSpc>
                <a:spcPct val="125000"/>
              </a:lnSpc>
            </a:pPr>
            <a:r>
              <a:rPr lang="sv-SE" altLang="sv-SE" sz="1800" b="1" dirty="0">
                <a:solidFill>
                  <a:schemeClr val="tx2"/>
                </a:solidFill>
              </a:rPr>
              <a:t>Öppningsbud</a:t>
            </a:r>
            <a:r>
              <a:rPr lang="sv-SE" altLang="sv-SE" sz="1800" dirty="0">
                <a:solidFill>
                  <a:schemeClr val="tx2"/>
                </a:solidFill>
              </a:rPr>
              <a:t>:</a:t>
            </a:r>
          </a:p>
          <a:p>
            <a:pPr marL="0" indent="0">
              <a:lnSpc>
                <a:spcPct val="80000"/>
              </a:lnSpc>
            </a:pPr>
            <a:r>
              <a:rPr lang="sv-SE" altLang="sv-SE" sz="1800" b="1" dirty="0"/>
              <a:t>15–17 poäng</a:t>
            </a:r>
            <a:r>
              <a:rPr lang="sv-SE" altLang="sv-SE" sz="1800" dirty="0"/>
              <a:t>, jämn hand: Bjud </a:t>
            </a:r>
            <a:r>
              <a:rPr lang="sv-SE" altLang="sv-SE" sz="1800" b="1" dirty="0"/>
              <a:t>1NT</a:t>
            </a:r>
            <a:r>
              <a:rPr lang="sv-SE" altLang="sv-SE" sz="1800" dirty="0">
                <a:sym typeface="Wingdings" panose="05000000000000000000" pitchFamily="2" charset="2"/>
              </a:rPr>
              <a:t>: </a:t>
            </a:r>
            <a:r>
              <a:rPr lang="sv-SE" altLang="sv-SE" sz="1800" dirty="0">
                <a:sym typeface="Wingdings" panose="05000000000000000000" pitchFamily="2" charset="2"/>
                <a:hlinkClick r:id="rId2" action="ppaction://hlinksldjump"/>
              </a:rPr>
              <a:t>Svar</a:t>
            </a:r>
            <a:endParaRPr lang="sv-SE" altLang="sv-SE" sz="1800" dirty="0">
              <a:sym typeface="Wingdings" panose="05000000000000000000" pitchFamily="2" charset="2"/>
            </a:endParaRPr>
          </a:p>
          <a:p>
            <a:pPr marL="0" indent="0">
              <a:lnSpc>
                <a:spcPct val="80000"/>
              </a:lnSpc>
            </a:pPr>
            <a:r>
              <a:rPr lang="sv-SE" altLang="sv-SE" sz="1400" dirty="0">
                <a:sym typeface="Wingdings" panose="05000000000000000000" pitchFamily="2" charset="2"/>
              </a:rPr>
              <a:t>Sammanställning av öppningsbud för jämna händer: </a:t>
            </a:r>
            <a:r>
              <a:rPr lang="sv-SE" altLang="sv-SE" sz="1400" dirty="0">
                <a:sym typeface="Wingdings" panose="05000000000000000000" pitchFamily="2" charset="2"/>
                <a:hlinkClick r:id="rId3" action="ppaction://hlinksldjump"/>
              </a:rPr>
              <a:t>Se info</a:t>
            </a:r>
            <a:endParaRPr lang="sv-SE" altLang="sv-SE" sz="1400" dirty="0">
              <a:sym typeface="Wingdings" panose="05000000000000000000" pitchFamily="2" charset="2"/>
            </a:endParaRPr>
          </a:p>
          <a:p>
            <a:pPr marL="0" indent="0">
              <a:lnSpc>
                <a:spcPct val="80000"/>
              </a:lnSpc>
            </a:pPr>
            <a:endParaRPr lang="sv-SE" altLang="sv-SE" sz="800" dirty="0">
              <a:sym typeface="Wingdings" panose="05000000000000000000" pitchFamily="2" charset="2"/>
            </a:endParaRPr>
          </a:p>
          <a:p>
            <a:pPr marL="0" indent="0">
              <a:lnSpc>
                <a:spcPct val="80000"/>
              </a:lnSpc>
            </a:pPr>
            <a:r>
              <a:rPr lang="sv-SE" altLang="sv-SE" sz="1800" dirty="0">
                <a:sym typeface="Wingdings" panose="05000000000000000000" pitchFamily="2" charset="2"/>
              </a:rPr>
              <a:t>Andra händer mellan </a:t>
            </a:r>
            <a:r>
              <a:rPr lang="sv-SE" altLang="sv-SE" sz="1800" b="1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12-19 poäng</a:t>
            </a:r>
            <a:r>
              <a:rPr lang="sv-SE" altLang="sv-SE" sz="1800" dirty="0">
                <a:sym typeface="Wingdings" panose="05000000000000000000" pitchFamily="2" charset="2"/>
              </a:rPr>
              <a:t>: Bjud </a:t>
            </a:r>
            <a:r>
              <a:rPr lang="sv-SE" altLang="sv-SE" sz="1800" b="1" dirty="0">
                <a:sym typeface="Wingdings" panose="05000000000000000000" pitchFamily="2" charset="2"/>
              </a:rPr>
              <a:t>1 trick i färg</a:t>
            </a:r>
            <a:r>
              <a:rPr lang="sv-SE" altLang="sv-SE" sz="1800" dirty="0">
                <a:sym typeface="Wingdings" panose="05000000000000000000" pitchFamily="2" charset="2"/>
              </a:rPr>
              <a:t>: </a:t>
            </a:r>
            <a:r>
              <a:rPr lang="sv-SE" altLang="sv-SE" sz="1800" dirty="0">
                <a:sym typeface="Wingdings" panose="05000000000000000000" pitchFamily="2" charset="2"/>
                <a:hlinkClick r:id="rId4" action="ppaction://hlinksldjump"/>
              </a:rPr>
              <a:t>Svar</a:t>
            </a:r>
            <a:r>
              <a:rPr lang="sv-SE" altLang="sv-SE" sz="1800" dirty="0">
                <a:sym typeface="Wingdings" panose="05000000000000000000" pitchFamily="2" charset="2"/>
              </a:rPr>
              <a:t> </a:t>
            </a:r>
          </a:p>
          <a:p>
            <a:pPr marL="822325" lvl="1">
              <a:lnSpc>
                <a:spcPct val="80000"/>
              </a:lnSpc>
            </a:pPr>
            <a:r>
              <a:rPr lang="sv-SE" altLang="sv-SE" sz="1600" dirty="0">
                <a:sym typeface="Wingdings" panose="05000000000000000000" pitchFamily="2" charset="2"/>
              </a:rPr>
              <a:t>1. Välj längsta färg. </a:t>
            </a:r>
          </a:p>
          <a:p>
            <a:pPr marL="822325" lvl="1">
              <a:lnSpc>
                <a:spcPct val="80000"/>
              </a:lnSpc>
            </a:pPr>
            <a:r>
              <a:rPr lang="sv-SE" altLang="sv-SE" sz="1600" dirty="0">
                <a:sym typeface="Wingdings" panose="05000000000000000000" pitchFamily="2" charset="2"/>
              </a:rPr>
              <a:t>2. Vid flera 4-kortsfärger, välj i följande ordning: </a:t>
            </a:r>
            <a:br>
              <a:rPr lang="sv-SE" altLang="sv-SE" sz="1600" dirty="0">
                <a:sym typeface="Wingdings" panose="05000000000000000000" pitchFamily="2" charset="2"/>
              </a:rPr>
            </a:br>
            <a:r>
              <a:rPr lang="sv-SE" altLang="sv-SE" sz="1600" dirty="0">
                <a:sym typeface="Wingdings" panose="05000000000000000000" pitchFamily="2" charset="2"/>
              </a:rPr>
              <a:t>hjärter – spader – bästa lågfärg.</a:t>
            </a:r>
            <a:endParaRPr lang="sv-SE" altLang="sv-SE" sz="1800" dirty="0">
              <a:sym typeface="Wingdings" panose="05000000000000000000" pitchFamily="2" charset="2"/>
            </a:endParaRPr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952500" y="3508375"/>
            <a:ext cx="7058025" cy="70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b="1">
                <a:solidFill>
                  <a:schemeClr val="tx2"/>
                </a:solidFill>
              </a:rPr>
              <a:t>Starka öppningshänder:</a:t>
            </a:r>
            <a:r>
              <a:rPr lang="sv-SE" altLang="sv-SE"/>
              <a:t> </a:t>
            </a:r>
            <a:r>
              <a:rPr lang="sv-SE" altLang="sv-SE" b="1">
                <a:effectLst>
                  <a:outerShdw blurRad="38100" dist="38100" dir="2700000" algn="tl">
                    <a:srgbClr val="C0C0C0"/>
                  </a:outerShdw>
                </a:effectLst>
              </a:rPr>
              <a:t>20+</a:t>
            </a:r>
            <a:r>
              <a:rPr lang="sv-SE" altLang="sv-SE"/>
              <a:t> poäng: </a:t>
            </a:r>
            <a:r>
              <a:rPr lang="sv-SE" altLang="sv-SE">
                <a:hlinkClick r:id="rId5" action="ppaction://hlinksldjump"/>
              </a:rPr>
              <a:t>Se info</a:t>
            </a:r>
            <a:endParaRPr lang="sv-SE" altLang="sv-SE"/>
          </a:p>
          <a:p>
            <a:pPr algn="l">
              <a:lnSpc>
                <a:spcPct val="10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lang="sv-SE" altLang="sv-SE" sz="1600"/>
              <a:t>(Blackwoods Ess- och Kungsfråga: </a:t>
            </a:r>
            <a:r>
              <a:rPr lang="sv-SE" altLang="sv-SE" sz="1600">
                <a:hlinkClick r:id="rId6" action="ppaction://hlinksldjump"/>
              </a:rPr>
              <a:t>Se info</a:t>
            </a:r>
            <a:r>
              <a:rPr lang="sv-SE" altLang="sv-SE" sz="1600"/>
              <a:t>)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952500" y="4556125"/>
            <a:ext cx="72120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b="1">
                <a:solidFill>
                  <a:schemeClr val="tx2"/>
                </a:solidFill>
                <a:sym typeface="Wingdings" panose="05000000000000000000" pitchFamily="2" charset="2"/>
              </a:rPr>
              <a:t>Svaga spärröppningar:</a:t>
            </a:r>
            <a:endParaRPr lang="sv-SE" altLang="sv-SE" u="sng">
              <a:solidFill>
                <a:schemeClr val="hlink"/>
              </a:solidFill>
              <a:sym typeface="Wingdings" panose="05000000000000000000" pitchFamily="2" charset="2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b="1"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6-11 </a:t>
            </a:r>
            <a:r>
              <a:rPr lang="sv-SE" altLang="sv-SE">
                <a:sym typeface="Wingdings" panose="05000000000000000000" pitchFamily="2" charset="2"/>
              </a:rPr>
              <a:t>poäng, bra sexkortsfärg: Bjud 2 trick i färgen: </a:t>
            </a:r>
            <a:r>
              <a:rPr lang="sv-SE" altLang="sv-SE">
                <a:sym typeface="Wingdings" panose="05000000000000000000" pitchFamily="2" charset="2"/>
                <a:hlinkClick r:id="rId7" action="ppaction://hlinksldjump"/>
              </a:rPr>
              <a:t>Mer info</a:t>
            </a:r>
            <a:endParaRPr lang="sv-SE" altLang="sv-SE">
              <a:sym typeface="Wingdings" panose="05000000000000000000" pitchFamily="2" charset="2"/>
            </a:endParaRP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b="1"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6-11 </a:t>
            </a:r>
            <a:r>
              <a:rPr lang="sv-SE" altLang="sv-SE">
                <a:sym typeface="Wingdings" panose="05000000000000000000" pitchFamily="2" charset="2"/>
              </a:rPr>
              <a:t>poäng, bra sjukortsfärg: Bjud 3 trick i färgen: </a:t>
            </a:r>
            <a:r>
              <a:rPr lang="sv-SE" altLang="sv-SE">
                <a:sym typeface="Wingdings" panose="05000000000000000000" pitchFamily="2" charset="2"/>
                <a:hlinkClick r:id="rId8" action="ppaction://hlinksldjump"/>
              </a:rPr>
              <a:t>Mer info</a:t>
            </a:r>
            <a:endParaRPr lang="sv-SE" altLang="sv-SE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1008063" y="1390650"/>
            <a:ext cx="7491412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839788" y="5635625"/>
            <a:ext cx="2108200" cy="56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1138238" y="5541963"/>
            <a:ext cx="135255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87051" name="Line 11"/>
          <p:cNvSpPr>
            <a:spLocks noChangeShapeType="1"/>
          </p:cNvSpPr>
          <p:nvPr/>
        </p:nvSpPr>
        <p:spPr bwMode="auto">
          <a:xfrm>
            <a:off x="868363" y="1323975"/>
            <a:ext cx="795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7052" name="Line 12"/>
          <p:cNvSpPr>
            <a:spLocks noChangeShapeType="1"/>
          </p:cNvSpPr>
          <p:nvPr/>
        </p:nvSpPr>
        <p:spPr bwMode="auto">
          <a:xfrm flipV="1">
            <a:off x="806450" y="4476750"/>
            <a:ext cx="79502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7053" name="Line 13"/>
          <p:cNvSpPr>
            <a:spLocks noChangeShapeType="1"/>
          </p:cNvSpPr>
          <p:nvPr/>
        </p:nvSpPr>
        <p:spPr bwMode="auto">
          <a:xfrm>
            <a:off x="798513" y="3449638"/>
            <a:ext cx="7967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7055" name="Line 15"/>
          <p:cNvSpPr>
            <a:spLocks noChangeShapeType="1"/>
          </p:cNvSpPr>
          <p:nvPr/>
        </p:nvSpPr>
        <p:spPr bwMode="auto">
          <a:xfrm flipV="1">
            <a:off x="808038" y="5611813"/>
            <a:ext cx="79502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982663" y="5700713"/>
            <a:ext cx="5480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b="1">
                <a:solidFill>
                  <a:schemeClr val="tx2"/>
                </a:solidFill>
              </a:rPr>
              <a:t>Motbjudgivning (inkliv och UD):</a:t>
            </a:r>
            <a:r>
              <a:rPr lang="sv-SE" altLang="sv-SE"/>
              <a:t> </a:t>
            </a:r>
            <a:r>
              <a:rPr lang="sv-SE" altLang="sv-SE">
                <a:hlinkClick r:id="rId9" action="ppaction://hlinksldjump"/>
              </a:rPr>
              <a:t>Se info</a:t>
            </a:r>
            <a:endParaRPr lang="sv-SE" altLang="sv-SE" sz="1600"/>
          </a:p>
        </p:txBody>
      </p:sp>
    </p:spTree>
  </p:cSld>
  <p:clrMapOvr>
    <a:masterClrMapping/>
  </p:clrMapOvr>
  <p:transition advClick="0" advTm="286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00263" y="590550"/>
            <a:ext cx="4849812" cy="685800"/>
          </a:xfrm>
        </p:spPr>
        <p:txBody>
          <a:bodyPr/>
          <a:lstStyle/>
          <a:p>
            <a:pPr algn="ctr"/>
            <a:r>
              <a:rPr lang="sv-SE" altLang="sv-SE" sz="2000"/>
              <a:t>Öppningshandens bud efter svaret 1 NT (avböjande sang)</a:t>
            </a:r>
          </a:p>
        </p:txBody>
      </p:sp>
      <p:grpSp>
        <p:nvGrpSpPr>
          <p:cNvPr id="2" name="Organization Chart 4"/>
          <p:cNvGrpSpPr>
            <a:grpSpLocks noChangeAspect="1"/>
          </p:cNvGrpSpPr>
          <p:nvPr/>
        </p:nvGrpSpPr>
        <p:grpSpPr bwMode="auto">
          <a:xfrm>
            <a:off x="1905000" y="1490663"/>
            <a:ext cx="4665663" cy="2241550"/>
            <a:chOff x="1747" y="963"/>
            <a:chExt cx="2939" cy="1412"/>
          </a:xfrm>
        </p:grpSpPr>
        <p:cxnSp>
          <p:nvCxnSpPr>
            <p:cNvPr id="111623" name="_s111623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5400000" flipH="1">
              <a:off x="3620" y="1407"/>
              <a:ext cx="254" cy="907"/>
            </a:xfrm>
            <a:prstGeom prst="bentConnector3">
              <a:avLst>
                <a:gd name="adj1" fmla="val 2834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624" name="_s111624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5400000" flipH="1">
              <a:off x="3168" y="1859"/>
              <a:ext cx="254" cy="3"/>
            </a:xfrm>
            <a:prstGeom prst="bentConnector3">
              <a:avLst>
                <a:gd name="adj1" fmla="val 2834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625" name="_s111625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2715" y="1410"/>
              <a:ext cx="254" cy="902"/>
            </a:xfrm>
            <a:prstGeom prst="bentConnector3">
              <a:avLst>
                <a:gd name="adj1" fmla="val 2834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1627" name="_s111627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3228" y="1369"/>
              <a:ext cx="132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11628"/>
            <p:cNvSpPr>
              <a:spLocks noChangeArrowheads="1"/>
            </p:cNvSpPr>
            <p:nvPr/>
          </p:nvSpPr>
          <p:spPr bwMode="auto">
            <a:xfrm>
              <a:off x="2785" y="1035"/>
              <a:ext cx="1015" cy="269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3165" tIns="26582" rIns="53165" bIns="2658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Öppning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1 trick i färg</a:t>
              </a:r>
            </a:p>
          </p:txBody>
        </p:sp>
        <p:sp>
          <p:nvSpPr>
            <p:cNvPr id="4" name="_s111629"/>
            <p:cNvSpPr>
              <a:spLocks noChangeArrowheads="1"/>
            </p:cNvSpPr>
            <p:nvPr/>
          </p:nvSpPr>
          <p:spPr bwMode="auto">
            <a:xfrm>
              <a:off x="2810" y="1436"/>
              <a:ext cx="966" cy="29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3165" tIns="26582" rIns="53165" bIns="2658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Partnerns svarar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1 NT</a:t>
              </a:r>
            </a:p>
          </p:txBody>
        </p:sp>
        <p:sp>
          <p:nvSpPr>
            <p:cNvPr id="5" name="_s111631"/>
            <p:cNvSpPr>
              <a:spLocks noChangeArrowheads="1"/>
            </p:cNvSpPr>
            <p:nvPr/>
          </p:nvSpPr>
          <p:spPr bwMode="auto">
            <a:xfrm>
              <a:off x="1994" y="1988"/>
              <a:ext cx="794" cy="26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4809" tIns="27404" rIns="54809" bIns="2740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Tvåfärgshand</a:t>
              </a:r>
            </a:p>
          </p:txBody>
        </p:sp>
        <p:sp>
          <p:nvSpPr>
            <p:cNvPr id="6" name="_s111632"/>
            <p:cNvSpPr>
              <a:spLocks noChangeArrowheads="1"/>
            </p:cNvSpPr>
            <p:nvPr/>
          </p:nvSpPr>
          <p:spPr bwMode="auto">
            <a:xfrm>
              <a:off x="2899" y="1988"/>
              <a:ext cx="793" cy="26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4809" tIns="27404" rIns="54809" bIns="2740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Enfärgs-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hand</a:t>
              </a:r>
            </a:p>
          </p:txBody>
        </p:sp>
        <p:sp>
          <p:nvSpPr>
            <p:cNvPr id="7" name="_s111633"/>
            <p:cNvSpPr>
              <a:spLocks noChangeArrowheads="1"/>
            </p:cNvSpPr>
            <p:nvPr/>
          </p:nvSpPr>
          <p:spPr bwMode="auto">
            <a:xfrm>
              <a:off x="3803" y="1988"/>
              <a:ext cx="794" cy="26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67666" tIns="33833" rIns="67666" bIns="33833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Jämn hand</a:t>
              </a:r>
            </a:p>
          </p:txBody>
        </p:sp>
      </p:grpSp>
      <p:sp>
        <p:nvSpPr>
          <p:cNvPr id="111636" name="Text Box 20"/>
          <p:cNvSpPr txBox="1">
            <a:spLocks noChangeArrowheads="1"/>
          </p:cNvSpPr>
          <p:nvPr/>
        </p:nvSpPr>
        <p:spPr bwMode="auto">
          <a:xfrm>
            <a:off x="2300288" y="3529013"/>
            <a:ext cx="1241425" cy="11985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sv-SE" sz="1000" b="1"/>
              <a:t>Bjud ny färg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Visar minst  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5 - 4</a:t>
            </a:r>
          </a:p>
          <a:p>
            <a:endParaRPr lang="sv-SE" altLang="sv-SE" sz="400" b="1">
              <a:solidFill>
                <a:srgbClr val="FF3300"/>
              </a:solidFill>
            </a:endParaRPr>
          </a:p>
          <a:p>
            <a:r>
              <a:rPr lang="sv-SE" altLang="sv-SE" sz="1000" b="1"/>
              <a:t>Hopp</a:t>
            </a:r>
            <a:endParaRPr lang="sv-SE" altLang="sv-SE" sz="1000" b="1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sv-SE" altLang="sv-SE" sz="1000" b="1">
                <a:solidFill>
                  <a:srgbClr val="FF3300"/>
                </a:solidFill>
              </a:rPr>
              <a:t>Visar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Minst 5 – 4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17+ hp</a:t>
            </a:r>
          </a:p>
        </p:txBody>
      </p:sp>
      <p:sp>
        <p:nvSpPr>
          <p:cNvPr id="111637" name="Text Box 21"/>
          <p:cNvSpPr txBox="1">
            <a:spLocks noChangeArrowheads="1"/>
          </p:cNvSpPr>
          <p:nvPr/>
        </p:nvSpPr>
        <p:spPr bwMode="auto">
          <a:xfrm>
            <a:off x="3738563" y="3532188"/>
            <a:ext cx="1241425" cy="1168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sv-SE" sz="1000" b="1"/>
              <a:t>Egen långfärg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Bjud om färgen  </a:t>
            </a:r>
          </a:p>
          <a:p>
            <a:endParaRPr lang="sv-SE" altLang="sv-SE" sz="400" b="1">
              <a:solidFill>
                <a:srgbClr val="FF3300"/>
              </a:solidFill>
            </a:endParaRPr>
          </a:p>
          <a:p>
            <a:r>
              <a:rPr lang="sv-SE" altLang="sv-SE" sz="1000" b="1"/>
              <a:t>Hopp </a:t>
            </a:r>
          </a:p>
          <a:p>
            <a:r>
              <a:rPr lang="sv-SE" altLang="sv-SE" sz="1000" b="1"/>
              <a:t>(med högfärg)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Visar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Minst17+ hp</a:t>
            </a:r>
          </a:p>
        </p:txBody>
      </p:sp>
      <p:sp>
        <p:nvSpPr>
          <p:cNvPr id="111638" name="Text Box 22"/>
          <p:cNvSpPr txBox="1">
            <a:spLocks noChangeArrowheads="1"/>
          </p:cNvSpPr>
          <p:nvPr/>
        </p:nvSpPr>
        <p:spPr bwMode="auto">
          <a:xfrm>
            <a:off x="5176838" y="3533775"/>
            <a:ext cx="1241425" cy="10461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sv-SE" sz="1000" b="1"/>
              <a:t>Pass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visar 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12-14 hp</a:t>
            </a:r>
          </a:p>
          <a:p>
            <a:endParaRPr lang="sv-SE" altLang="sv-SE" sz="400" b="1">
              <a:solidFill>
                <a:srgbClr val="FF3300"/>
              </a:solidFill>
            </a:endParaRPr>
          </a:p>
          <a:p>
            <a:r>
              <a:rPr lang="sv-SE" altLang="sv-SE" sz="1000" b="1"/>
              <a:t>2 NT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Visar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18-19 hp  </a:t>
            </a:r>
          </a:p>
        </p:txBody>
      </p:sp>
      <p:sp>
        <p:nvSpPr>
          <p:cNvPr id="111640" name="Text Box 24"/>
          <p:cNvSpPr txBox="1">
            <a:spLocks noChangeArrowheads="1"/>
          </p:cNvSpPr>
          <p:nvPr/>
        </p:nvSpPr>
        <p:spPr bwMode="auto">
          <a:xfrm>
            <a:off x="8172450" y="260350"/>
            <a:ext cx="681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Start</a:t>
            </a:r>
            <a:endParaRPr lang="sv-SE" altLang="sv-SE" sz="1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Text Box 257"/>
          <p:cNvSpPr txBox="1">
            <a:spLocks noChangeArrowheads="1"/>
          </p:cNvSpPr>
          <p:nvPr/>
        </p:nvSpPr>
        <p:spPr bwMode="auto">
          <a:xfrm>
            <a:off x="661580" y="282773"/>
            <a:ext cx="9749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Tillbaka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9725" y="735013"/>
            <a:ext cx="4697413" cy="503237"/>
          </a:xfrm>
        </p:spPr>
        <p:txBody>
          <a:bodyPr/>
          <a:lstStyle/>
          <a:p>
            <a:r>
              <a:rPr lang="sv-SE" altLang="sv-SE" sz="2400" b="1"/>
              <a:t>Starka öppningshänder</a:t>
            </a: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138238" y="1254125"/>
            <a:ext cx="7747000" cy="425450"/>
          </a:xfrm>
          <a:prstGeom prst="rect">
            <a:avLst/>
          </a:prstGeom>
          <a:solidFill>
            <a:schemeClr val="accent2">
              <a:alpha val="3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18800" bIns="118800"/>
          <a:lstStyle/>
          <a:p>
            <a:pPr algn="l"/>
            <a:r>
              <a:rPr lang="sv-SE" altLang="sv-SE" b="1"/>
              <a:t>20-21 Hp</a:t>
            </a:r>
            <a:r>
              <a:rPr lang="sv-SE" altLang="sv-SE"/>
              <a:t>, jämn hand: Bjud 2NT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5781675" y="1314450"/>
            <a:ext cx="708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>
                <a:hlinkClick r:id="rId2" action="ppaction://hlinksldjump"/>
              </a:rPr>
              <a:t>Svar</a:t>
            </a:r>
            <a:endParaRPr lang="sv-SE" altLang="sv-SE"/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1030288" y="3265488"/>
            <a:ext cx="42894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b="1" i="1">
                <a:solidFill>
                  <a:schemeClr val="tx2"/>
                </a:solidFill>
              </a:rPr>
              <a:t>Fortsatt budgivning</a:t>
            </a:r>
            <a:r>
              <a:rPr lang="sv-SE" altLang="sv-SE" i="1"/>
              <a:t> efter 2</a:t>
            </a:r>
            <a:r>
              <a:rPr lang="sv-SE" altLang="sv-SE" i="1">
                <a:sym typeface="Symbol" panose="05050102010706020507" pitchFamily="18" charset="2"/>
              </a:rPr>
              <a:t>-</a:t>
            </a:r>
            <a:r>
              <a:rPr lang="sv-SE" altLang="sv-SE" i="1"/>
              <a:t>2</a:t>
            </a:r>
            <a:r>
              <a:rPr lang="sv-SE" altLang="sv-SE" i="1">
                <a:solidFill>
                  <a:srgbClr val="FF3300"/>
                </a:solidFill>
                <a:sym typeface="Symbol" panose="05050102010706020507" pitchFamily="18" charset="2"/>
              </a:rPr>
              <a:t>♦</a:t>
            </a:r>
            <a:r>
              <a:rPr lang="sv-SE" altLang="sv-SE" i="1">
                <a:sym typeface="Symbol" panose="05050102010706020507" pitchFamily="18" charset="2"/>
              </a:rPr>
              <a:t>:</a:t>
            </a:r>
            <a:r>
              <a:rPr lang="sv-SE" altLang="sv-SE"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12650" name="AutoShape 10"/>
          <p:cNvSpPr>
            <a:spLocks noChangeArrowheads="1"/>
          </p:cNvSpPr>
          <p:nvPr/>
        </p:nvSpPr>
        <p:spPr bwMode="auto">
          <a:xfrm>
            <a:off x="5219700" y="1371600"/>
            <a:ext cx="455613" cy="228600"/>
          </a:xfrm>
          <a:prstGeom prst="rightArrow">
            <a:avLst>
              <a:gd name="adj1" fmla="val 50000"/>
              <a:gd name="adj2" fmla="val 49826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653" name="Text Box 13"/>
          <p:cNvSpPr txBox="1">
            <a:spLocks noChangeArrowheads="1"/>
          </p:cNvSpPr>
          <p:nvPr/>
        </p:nvSpPr>
        <p:spPr bwMode="auto">
          <a:xfrm>
            <a:off x="8172450" y="260350"/>
            <a:ext cx="681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Start</a:t>
            </a:r>
            <a:endParaRPr lang="sv-SE" altLang="sv-SE" sz="1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664" name="Rectangle 24"/>
          <p:cNvSpPr>
            <a:spLocks noChangeArrowheads="1"/>
          </p:cNvSpPr>
          <p:nvPr/>
        </p:nvSpPr>
        <p:spPr bwMode="auto">
          <a:xfrm>
            <a:off x="1120775" y="1900238"/>
            <a:ext cx="7766050" cy="1282700"/>
          </a:xfrm>
          <a:prstGeom prst="rect">
            <a:avLst/>
          </a:prstGeom>
          <a:solidFill>
            <a:srgbClr val="FFFF99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665" name="Text Box 25"/>
          <p:cNvSpPr txBox="1">
            <a:spLocks noChangeArrowheads="1"/>
          </p:cNvSpPr>
          <p:nvPr/>
        </p:nvSpPr>
        <p:spPr bwMode="auto">
          <a:xfrm>
            <a:off x="1128713" y="3652838"/>
            <a:ext cx="5213350" cy="466725"/>
          </a:xfrm>
          <a:prstGeom prst="rect">
            <a:avLst/>
          </a:prstGeom>
          <a:solidFill>
            <a:schemeClr val="accent2">
              <a:alpha val="3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18800" bIns="118800">
            <a:spAutoFit/>
          </a:bodyPr>
          <a:lstStyle/>
          <a:p>
            <a:r>
              <a:rPr lang="sv-SE" altLang="sv-SE" b="1"/>
              <a:t>22 - 24 Hp</a:t>
            </a:r>
            <a:r>
              <a:rPr lang="sv-SE" altLang="sv-SE"/>
              <a:t>, jämn hand: 2</a:t>
            </a:r>
            <a:r>
              <a:rPr lang="sv-SE" altLang="sv-SE">
                <a:sym typeface="Symbol" panose="05050102010706020507" pitchFamily="18" charset="2"/>
              </a:rPr>
              <a:t> </a:t>
            </a:r>
            <a:r>
              <a:rPr lang="sv-SE" altLang="sv-SE">
                <a:solidFill>
                  <a:srgbClr val="DDDDDD"/>
                </a:solidFill>
                <a:sym typeface="Symbol" panose="05050102010706020507" pitchFamily="18" charset="2"/>
              </a:rPr>
              <a:t>(</a:t>
            </a:r>
            <a:r>
              <a:rPr lang="sv-SE" altLang="sv-SE">
                <a:solidFill>
                  <a:srgbClr val="969696"/>
                </a:solidFill>
                <a:sym typeface="Symbol" panose="05050102010706020507" pitchFamily="18" charset="2"/>
              </a:rPr>
              <a:t>-</a:t>
            </a:r>
            <a:r>
              <a:rPr lang="sv-SE" altLang="sv-SE">
                <a:solidFill>
                  <a:srgbClr val="969696"/>
                </a:solidFill>
              </a:rPr>
              <a:t>2</a:t>
            </a:r>
            <a:r>
              <a:rPr lang="sv-SE" altLang="sv-SE">
                <a:solidFill>
                  <a:srgbClr val="FF7C80"/>
                </a:solidFill>
                <a:sym typeface="Symbol" panose="05050102010706020507" pitchFamily="18" charset="2"/>
              </a:rPr>
              <a:t>♦</a:t>
            </a:r>
            <a:r>
              <a:rPr lang="sv-SE" altLang="sv-SE">
                <a:solidFill>
                  <a:srgbClr val="DDDDDD"/>
                </a:solidFill>
                <a:sym typeface="Symbol" panose="05050102010706020507" pitchFamily="18" charset="2"/>
              </a:rPr>
              <a:t>)</a:t>
            </a:r>
            <a:r>
              <a:rPr lang="sv-SE" altLang="sv-SE">
                <a:sym typeface="Symbol" panose="05050102010706020507" pitchFamily="18" charset="2"/>
              </a:rPr>
              <a:t>- </a:t>
            </a:r>
            <a:r>
              <a:rPr lang="sv-SE" altLang="sv-SE">
                <a:effectLst>
                  <a:outerShdw blurRad="38100" dist="38100" dir="2700000" algn="tl">
                    <a:srgbClr val="FFFFFF"/>
                  </a:outerShdw>
                </a:effectLst>
                <a:sym typeface="Symbol" panose="05050102010706020507" pitchFamily="18" charset="2"/>
              </a:rPr>
              <a:t>2NT</a:t>
            </a:r>
            <a:endParaRPr lang="sv-SE" altLang="sv-SE">
              <a:sym typeface="Symbol" panose="05050102010706020507" pitchFamily="18" charset="2"/>
            </a:endParaRPr>
          </a:p>
        </p:txBody>
      </p:sp>
      <p:sp>
        <p:nvSpPr>
          <p:cNvPr id="112666" name="Text Box 26"/>
          <p:cNvSpPr txBox="1">
            <a:spLocks noChangeArrowheads="1"/>
          </p:cNvSpPr>
          <p:nvPr/>
        </p:nvSpPr>
        <p:spPr bwMode="auto">
          <a:xfrm>
            <a:off x="6731000" y="4443413"/>
            <a:ext cx="708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>
                <a:hlinkClick r:id="rId4" action="ppaction://hlinksldjump"/>
              </a:rPr>
              <a:t>Svar</a:t>
            </a:r>
            <a:endParaRPr lang="sv-SE" altLang="sv-SE"/>
          </a:p>
        </p:txBody>
      </p:sp>
      <p:sp>
        <p:nvSpPr>
          <p:cNvPr id="112667" name="AutoShape 27"/>
          <p:cNvSpPr>
            <a:spLocks noChangeArrowheads="1"/>
          </p:cNvSpPr>
          <p:nvPr/>
        </p:nvSpPr>
        <p:spPr bwMode="auto">
          <a:xfrm>
            <a:off x="6338888" y="4481513"/>
            <a:ext cx="455612" cy="228600"/>
          </a:xfrm>
          <a:prstGeom prst="rightArrow">
            <a:avLst>
              <a:gd name="adj1" fmla="val 50000"/>
              <a:gd name="adj2" fmla="val 49826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668" name="Text Box 28"/>
          <p:cNvSpPr txBox="1">
            <a:spLocks noChangeArrowheads="1"/>
          </p:cNvSpPr>
          <p:nvPr/>
        </p:nvSpPr>
        <p:spPr bwMode="auto">
          <a:xfrm>
            <a:off x="1136650" y="4214813"/>
            <a:ext cx="5218113" cy="758825"/>
          </a:xfrm>
          <a:prstGeom prst="rect">
            <a:avLst/>
          </a:prstGeom>
          <a:solidFill>
            <a:srgbClr val="FFFF99">
              <a:alpha val="30000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/>
              <a:t>Övriga händer: Efter 2</a:t>
            </a:r>
            <a:r>
              <a:rPr lang="sv-SE" altLang="sv-SE">
                <a:sym typeface="Symbol" panose="05050102010706020507" pitchFamily="18" charset="2"/>
              </a:rPr>
              <a:t>-</a:t>
            </a:r>
            <a:r>
              <a:rPr lang="sv-SE" altLang="sv-SE"/>
              <a:t>2</a:t>
            </a:r>
            <a:r>
              <a:rPr lang="sv-SE" altLang="sv-SE">
                <a:solidFill>
                  <a:srgbClr val="FF3300"/>
                </a:solidFill>
                <a:sym typeface="Symbol" panose="05050102010706020507" pitchFamily="18" charset="2"/>
              </a:rPr>
              <a:t>♦</a:t>
            </a:r>
            <a:r>
              <a:rPr lang="sv-SE" altLang="sv-SE">
                <a:sym typeface="Symbol" panose="05050102010706020507" pitchFamily="18" charset="2"/>
              </a:rPr>
              <a:t>: </a:t>
            </a:r>
            <a:r>
              <a:rPr lang="sv-SE" altLang="sv-SE"/>
              <a:t/>
            </a:r>
            <a:br>
              <a:rPr lang="sv-SE" altLang="sv-SE"/>
            </a:br>
            <a:r>
              <a:rPr lang="sv-SE" altLang="sv-SE">
                <a:sym typeface="Symbol" panose="05050102010706020507" pitchFamily="18" charset="2"/>
              </a:rPr>
              <a:t>bjuder öppningshanden </a:t>
            </a:r>
            <a:r>
              <a:rPr lang="sv-SE" altLang="sv-SE"/>
              <a:t>2</a:t>
            </a:r>
            <a:r>
              <a:rPr lang="sv-SE" altLang="sv-SE">
                <a:solidFill>
                  <a:srgbClr val="FF3300"/>
                </a:solidFill>
                <a:sym typeface="Symbol" panose="05050102010706020507" pitchFamily="18" charset="2"/>
              </a:rPr>
              <a:t></a:t>
            </a:r>
            <a:r>
              <a:rPr lang="sv-SE" altLang="sv-SE">
                <a:sym typeface="Symbol" panose="05050102010706020507" pitchFamily="18" charset="2"/>
              </a:rPr>
              <a:t>, </a:t>
            </a:r>
            <a:r>
              <a:rPr lang="sv-SE" altLang="sv-SE"/>
              <a:t>2</a:t>
            </a:r>
            <a:r>
              <a:rPr lang="sv-SE" altLang="sv-SE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♠</a:t>
            </a:r>
            <a:r>
              <a:rPr lang="sv-SE" altLang="sv-SE">
                <a:sym typeface="Symbol" panose="05050102010706020507" pitchFamily="18" charset="2"/>
              </a:rPr>
              <a:t>,</a:t>
            </a:r>
            <a:r>
              <a:rPr lang="sv-SE" altLang="sv-SE">
                <a:solidFill>
                  <a:srgbClr val="FF3300"/>
                </a:solidFill>
                <a:sym typeface="Symbol" panose="05050102010706020507" pitchFamily="18" charset="2"/>
              </a:rPr>
              <a:t> </a:t>
            </a:r>
            <a:r>
              <a:rPr lang="sv-SE" altLang="sv-SE"/>
              <a:t>3</a:t>
            </a:r>
            <a:r>
              <a:rPr lang="sv-SE" altLang="sv-SE">
                <a:sym typeface="Symbol" panose="05050102010706020507" pitchFamily="18" charset="2"/>
              </a:rPr>
              <a:t> eller </a:t>
            </a:r>
            <a:r>
              <a:rPr lang="sv-SE" altLang="sv-SE"/>
              <a:t>3</a:t>
            </a:r>
            <a:r>
              <a:rPr lang="sv-SE" altLang="sv-SE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♦ </a:t>
            </a:r>
            <a:r>
              <a:rPr lang="sv-SE" altLang="sv-SE">
                <a:sym typeface="Symbol" panose="05050102010706020507" pitchFamily="18" charset="2"/>
              </a:rPr>
              <a:t>Budet visar minst 5 kort i färgen</a:t>
            </a:r>
          </a:p>
        </p:txBody>
      </p:sp>
      <p:sp>
        <p:nvSpPr>
          <p:cNvPr id="112670" name="Text Box 30"/>
          <p:cNvSpPr txBox="1">
            <a:spLocks noChangeArrowheads="1"/>
          </p:cNvSpPr>
          <p:nvPr/>
        </p:nvSpPr>
        <p:spPr bwMode="auto">
          <a:xfrm>
            <a:off x="6757988" y="3779838"/>
            <a:ext cx="708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dirty="0">
                <a:hlinkClick r:id="rId2" action="ppaction://hlinksldjump"/>
              </a:rPr>
              <a:t>Svar</a:t>
            </a:r>
            <a:endParaRPr lang="sv-SE" altLang="sv-SE" dirty="0"/>
          </a:p>
        </p:txBody>
      </p:sp>
      <p:sp>
        <p:nvSpPr>
          <p:cNvPr id="112671" name="AutoShape 31"/>
          <p:cNvSpPr>
            <a:spLocks noChangeArrowheads="1"/>
          </p:cNvSpPr>
          <p:nvPr/>
        </p:nvSpPr>
        <p:spPr bwMode="auto">
          <a:xfrm>
            <a:off x="6346825" y="3798888"/>
            <a:ext cx="455613" cy="228600"/>
          </a:xfrm>
          <a:prstGeom prst="rightArrow">
            <a:avLst>
              <a:gd name="adj1" fmla="val 50000"/>
              <a:gd name="adj2" fmla="val 49826"/>
            </a:avLst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672" name="Text Box 32"/>
          <p:cNvSpPr txBox="1">
            <a:spLocks noChangeArrowheads="1"/>
          </p:cNvSpPr>
          <p:nvPr/>
        </p:nvSpPr>
        <p:spPr bwMode="auto">
          <a:xfrm>
            <a:off x="1108075" y="2835275"/>
            <a:ext cx="40798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b="1"/>
              <a:t>22+ Hp</a:t>
            </a:r>
            <a:r>
              <a:rPr lang="sv-SE" altLang="sv-SE"/>
              <a:t>, Alla fördelning: Bjud 2</a:t>
            </a:r>
            <a:r>
              <a:rPr lang="sv-SE" altLang="sv-SE" sz="2000">
                <a:sym typeface="Symbol" panose="05050102010706020507" pitchFamily="18" charset="2"/>
              </a:rPr>
              <a:t></a:t>
            </a:r>
            <a:endParaRPr lang="sv-SE" altLang="sv-SE" sz="2000">
              <a:solidFill>
                <a:srgbClr val="FF3300"/>
              </a:solidFill>
              <a:sym typeface="Symbol" panose="05050102010706020507" pitchFamily="18" charset="2"/>
            </a:endParaRPr>
          </a:p>
        </p:txBody>
      </p:sp>
      <p:sp>
        <p:nvSpPr>
          <p:cNvPr id="112673" name="Text Box 33"/>
          <p:cNvSpPr txBox="1">
            <a:spLocks noChangeArrowheads="1"/>
          </p:cNvSpPr>
          <p:nvPr/>
        </p:nvSpPr>
        <p:spPr bwMode="auto">
          <a:xfrm>
            <a:off x="5564188" y="2855913"/>
            <a:ext cx="2593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/>
              <a:t>Obligatoriskt svar:2</a:t>
            </a:r>
            <a:r>
              <a:rPr lang="sv-SE" altLang="sv-SE" sz="2000">
                <a:solidFill>
                  <a:srgbClr val="FF3300"/>
                </a:solidFill>
                <a:sym typeface="Symbol" panose="05050102010706020507" pitchFamily="18" charset="2"/>
              </a:rPr>
              <a:t>♦</a:t>
            </a:r>
          </a:p>
        </p:txBody>
      </p:sp>
      <p:sp>
        <p:nvSpPr>
          <p:cNvPr id="112674" name="AutoShape 34"/>
          <p:cNvSpPr>
            <a:spLocks noChangeArrowheads="1"/>
          </p:cNvSpPr>
          <p:nvPr/>
        </p:nvSpPr>
        <p:spPr bwMode="auto">
          <a:xfrm>
            <a:off x="5153025" y="2887663"/>
            <a:ext cx="455613" cy="228600"/>
          </a:xfrm>
          <a:prstGeom prst="rightArrow">
            <a:avLst>
              <a:gd name="adj1" fmla="val 50000"/>
              <a:gd name="adj2" fmla="val 49826"/>
            </a:avLst>
          </a:prstGeom>
          <a:solidFill>
            <a:srgbClr val="00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675" name="Text Box 35"/>
          <p:cNvSpPr txBox="1">
            <a:spLocks noChangeArrowheads="1"/>
          </p:cNvSpPr>
          <p:nvPr/>
        </p:nvSpPr>
        <p:spPr bwMode="auto">
          <a:xfrm>
            <a:off x="1101725" y="2390775"/>
            <a:ext cx="46672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b="1"/>
              <a:t>20+ Hp</a:t>
            </a:r>
            <a:r>
              <a:rPr lang="sv-SE" altLang="sv-SE"/>
              <a:t>, Bra 6 korts högfärg: Bjud 2</a:t>
            </a:r>
            <a:r>
              <a:rPr lang="sv-SE" altLang="sv-SE" sz="2000">
                <a:sym typeface="Symbol" panose="05050102010706020507" pitchFamily="18" charset="2"/>
              </a:rPr>
              <a:t></a:t>
            </a:r>
            <a:endParaRPr lang="sv-SE" altLang="sv-SE" sz="2000">
              <a:solidFill>
                <a:srgbClr val="FF3300"/>
              </a:solidFill>
              <a:sym typeface="Symbol" panose="05050102010706020507" pitchFamily="18" charset="2"/>
            </a:endParaRPr>
          </a:p>
        </p:txBody>
      </p:sp>
      <p:sp>
        <p:nvSpPr>
          <p:cNvPr id="112676" name="AutoShape 36"/>
          <p:cNvSpPr>
            <a:spLocks noChangeArrowheads="1"/>
          </p:cNvSpPr>
          <p:nvPr/>
        </p:nvSpPr>
        <p:spPr bwMode="auto">
          <a:xfrm rot="10800000" flipH="1">
            <a:off x="5911850" y="2492375"/>
            <a:ext cx="381000" cy="35242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0033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12682" name="Text Box 42"/>
          <p:cNvSpPr txBox="1">
            <a:spLocks noChangeArrowheads="1"/>
          </p:cNvSpPr>
          <p:nvPr/>
        </p:nvSpPr>
        <p:spPr bwMode="auto">
          <a:xfrm>
            <a:off x="1093788" y="2039938"/>
            <a:ext cx="68865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b="1"/>
              <a:t>20 Hp</a:t>
            </a:r>
            <a:r>
              <a:rPr lang="sv-SE" altLang="sv-SE"/>
              <a:t> Obalanserad hand </a:t>
            </a:r>
            <a:r>
              <a:rPr lang="sv-SE" altLang="sv-SE" sz="1600"/>
              <a:t>(undantag nedan):</a:t>
            </a:r>
            <a:r>
              <a:rPr lang="sv-SE" altLang="sv-SE"/>
              <a:t> 1 trick i färg</a:t>
            </a:r>
            <a:endParaRPr lang="sv-SE" altLang="sv-SE" sz="2000">
              <a:solidFill>
                <a:srgbClr val="FF3300"/>
              </a:solidFill>
              <a:sym typeface="Symbol" panose="05050102010706020507" pitchFamily="18" charset="2"/>
            </a:endParaRPr>
          </a:p>
        </p:txBody>
      </p:sp>
      <p:sp>
        <p:nvSpPr>
          <p:cNvPr id="112683" name="Rectangle 43"/>
          <p:cNvSpPr>
            <a:spLocks noChangeArrowheads="1"/>
          </p:cNvSpPr>
          <p:nvPr/>
        </p:nvSpPr>
        <p:spPr bwMode="auto">
          <a:xfrm>
            <a:off x="7750175" y="2036763"/>
            <a:ext cx="708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>
                <a:sym typeface="Wingdings" panose="05000000000000000000" pitchFamily="2" charset="2"/>
                <a:hlinkClick r:id="rId5" action="ppaction://hlinksldjump"/>
              </a:rPr>
              <a:t>Svar</a:t>
            </a:r>
            <a:endParaRPr lang="sv-SE" altLang="sv-SE">
              <a:sym typeface="Wingdings" panose="05000000000000000000" pitchFamily="2" charset="2"/>
            </a:endParaRPr>
          </a:p>
        </p:txBody>
      </p:sp>
      <p:sp>
        <p:nvSpPr>
          <p:cNvPr id="112684" name="Text Box 44"/>
          <p:cNvSpPr txBox="1">
            <a:spLocks noChangeArrowheads="1"/>
          </p:cNvSpPr>
          <p:nvPr/>
        </p:nvSpPr>
        <p:spPr bwMode="auto">
          <a:xfrm>
            <a:off x="1143000" y="5534025"/>
            <a:ext cx="5145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lang="sv-SE" altLang="sv-SE"/>
              <a:t>(Blackwoods Ess- och Kungsfråga: </a:t>
            </a:r>
            <a:r>
              <a:rPr lang="sv-SE" altLang="sv-SE">
                <a:hlinkClick r:id="rId6" action="ppaction://hlinksldjump"/>
              </a:rPr>
              <a:t>Se info</a:t>
            </a:r>
            <a:r>
              <a:rPr lang="sv-SE" altLang="sv-SE"/>
              <a:t>)</a:t>
            </a:r>
          </a:p>
        </p:txBody>
      </p:sp>
      <p:sp>
        <p:nvSpPr>
          <p:cNvPr id="25" name="Text Box 257"/>
          <p:cNvSpPr txBox="1">
            <a:spLocks noChangeArrowheads="1"/>
          </p:cNvSpPr>
          <p:nvPr/>
        </p:nvSpPr>
        <p:spPr bwMode="auto">
          <a:xfrm>
            <a:off x="461962" y="339725"/>
            <a:ext cx="9749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Tillbaka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97063" y="666750"/>
            <a:ext cx="4295775" cy="571500"/>
          </a:xfrm>
        </p:spPr>
        <p:txBody>
          <a:bodyPr/>
          <a:lstStyle/>
          <a:p>
            <a:r>
              <a:rPr lang="sv-SE" altLang="sv-SE"/>
              <a:t>Svarshandens andra bud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4550" y="1298575"/>
            <a:ext cx="7839075" cy="3632200"/>
          </a:xfrm>
        </p:spPr>
        <p:txBody>
          <a:bodyPr/>
          <a:lstStyle/>
          <a:p>
            <a:pPr marL="0" indent="0">
              <a:spcBef>
                <a:spcPct val="35000"/>
              </a:spcBef>
            </a:pPr>
            <a:r>
              <a:rPr lang="sv-SE" altLang="sv-SE" sz="1600" dirty="0"/>
              <a:t>Om öppningshanden bjuder </a:t>
            </a:r>
            <a:r>
              <a:rPr lang="sv-SE" altLang="sv-SE" sz="1600" b="1" dirty="0"/>
              <a:t>en färg</a:t>
            </a:r>
            <a:r>
              <a:rPr lang="sv-SE" altLang="sv-SE" sz="1600" dirty="0"/>
              <a:t> efter 2</a:t>
            </a:r>
            <a:r>
              <a:rPr lang="sv-SE" altLang="sv-SE" sz="1600" dirty="0">
                <a:sym typeface="Symbol" panose="05050102010706020507" pitchFamily="18" charset="2"/>
              </a:rPr>
              <a:t> - 2</a:t>
            </a:r>
            <a:r>
              <a:rPr lang="sv-SE" altLang="sv-SE" sz="1600" dirty="0">
                <a:solidFill>
                  <a:srgbClr val="FF3300"/>
                </a:solidFill>
                <a:sym typeface="Symbol" panose="05050102010706020507" pitchFamily="18" charset="2"/>
              </a:rPr>
              <a:t></a:t>
            </a:r>
            <a:r>
              <a:rPr lang="sv-SE" altLang="sv-SE" sz="1600" dirty="0">
                <a:sym typeface="Symbol" panose="05050102010706020507" pitchFamily="18" charset="2"/>
              </a:rPr>
              <a:t>, visar detta en femkortsfärg. Detta är ett kravbud och svarshanden </a:t>
            </a:r>
            <a:r>
              <a:rPr lang="sv-SE" altLang="sv-SE" sz="1600" b="1" i="1" dirty="0">
                <a:sym typeface="Symbol" panose="05050102010706020507" pitchFamily="18" charset="2"/>
              </a:rPr>
              <a:t>får inte passa</a:t>
            </a:r>
            <a:r>
              <a:rPr lang="sv-SE" altLang="sv-SE" sz="1600" dirty="0">
                <a:sym typeface="Symbol" panose="05050102010706020507" pitchFamily="18" charset="2"/>
              </a:rPr>
              <a:t>!</a:t>
            </a:r>
          </a:p>
          <a:p>
            <a:pPr marL="0" indent="0">
              <a:spcBef>
                <a:spcPct val="35000"/>
              </a:spcBef>
            </a:pPr>
            <a:r>
              <a:rPr lang="sv-SE" altLang="sv-SE" sz="1600" dirty="0">
                <a:sym typeface="Symbol" panose="05050102010706020507" pitchFamily="18" charset="2"/>
              </a:rPr>
              <a:t>Svarshanden skall nu visa om han har en negativ hand (0-5 poäng) eller en positiv hand (6-9 poäng). Detta gör han på följande sätt:</a:t>
            </a:r>
          </a:p>
          <a:p>
            <a:pPr marL="0" indent="0">
              <a:spcBef>
                <a:spcPct val="35000"/>
              </a:spcBef>
            </a:pPr>
            <a:r>
              <a:rPr lang="sv-SE" altLang="sv-SE" sz="1600" b="1" dirty="0">
                <a:sym typeface="Symbol" panose="05050102010706020507" pitchFamily="18" charset="2"/>
              </a:rPr>
              <a:t>Negativ hand</a:t>
            </a:r>
            <a:r>
              <a:rPr lang="sv-SE" altLang="sv-SE" sz="1600" dirty="0">
                <a:sym typeface="Symbol" panose="05050102010706020507" pitchFamily="18" charset="2"/>
              </a:rPr>
              <a:t>:</a:t>
            </a:r>
          </a:p>
          <a:p>
            <a:pPr marL="1017588" lvl="1" indent="-381000">
              <a:spcBef>
                <a:spcPct val="35000"/>
              </a:spcBef>
              <a:buFont typeface="Wingdings" panose="05000000000000000000" pitchFamily="2" charset="2"/>
              <a:buChar char="l"/>
            </a:pPr>
            <a:r>
              <a:rPr lang="sv-SE" altLang="sv-SE" sz="1600" dirty="0">
                <a:sym typeface="Symbol" panose="05050102010706020507" pitchFamily="18" charset="2"/>
              </a:rPr>
              <a:t>NT på lägsta nivå.</a:t>
            </a:r>
          </a:p>
          <a:p>
            <a:pPr marL="1017588" lvl="1" indent="-381000">
              <a:spcBef>
                <a:spcPct val="35000"/>
              </a:spcBef>
              <a:buFont typeface="Wingdings" panose="05000000000000000000" pitchFamily="2" charset="2"/>
              <a:buChar char="l"/>
            </a:pPr>
            <a:r>
              <a:rPr lang="sv-SE" altLang="sv-SE" sz="1600" dirty="0">
                <a:sym typeface="Symbol" panose="05050102010706020507" pitchFamily="18" charset="2"/>
              </a:rPr>
              <a:t>Hopp till utgång i partnerns färg (gäller högfärg).</a:t>
            </a:r>
          </a:p>
          <a:p>
            <a:pPr marL="0" indent="0">
              <a:spcBef>
                <a:spcPct val="35000"/>
              </a:spcBef>
            </a:pPr>
            <a:r>
              <a:rPr lang="sv-SE" altLang="sv-SE" sz="1600" b="1" dirty="0">
                <a:sym typeface="Symbol" panose="05050102010706020507" pitchFamily="18" charset="2"/>
              </a:rPr>
              <a:t>Positiv hand</a:t>
            </a:r>
            <a:r>
              <a:rPr lang="sv-SE" altLang="sv-SE" sz="1600" dirty="0">
                <a:sym typeface="Symbol" panose="05050102010706020507" pitchFamily="18" charset="2"/>
              </a:rPr>
              <a:t>:</a:t>
            </a:r>
          </a:p>
          <a:p>
            <a:pPr marL="1017588" lvl="1" indent="-381000">
              <a:spcBef>
                <a:spcPct val="35000"/>
              </a:spcBef>
              <a:buFont typeface="Wingdings" panose="05000000000000000000" pitchFamily="2" charset="2"/>
              <a:buChar char="l"/>
            </a:pPr>
            <a:r>
              <a:rPr lang="sv-SE" altLang="sv-SE" sz="1600" dirty="0">
                <a:sym typeface="Symbol" panose="05050102010706020507" pitchFamily="18" charset="2"/>
              </a:rPr>
              <a:t>Hopp i NT</a:t>
            </a:r>
          </a:p>
          <a:p>
            <a:pPr marL="1017588" lvl="1" indent="-381000">
              <a:spcBef>
                <a:spcPct val="35000"/>
              </a:spcBef>
              <a:buFont typeface="Wingdings" panose="05000000000000000000" pitchFamily="2" charset="2"/>
              <a:buChar char="l"/>
            </a:pPr>
            <a:r>
              <a:rPr lang="sv-SE" altLang="sv-SE" sz="1600" dirty="0">
                <a:sym typeface="Symbol" panose="05050102010706020507" pitchFamily="18" charset="2"/>
              </a:rPr>
              <a:t>Höjning i trumf, </a:t>
            </a:r>
            <a:r>
              <a:rPr lang="sv-SE" altLang="sv-SE" sz="1600" b="1" dirty="0">
                <a:sym typeface="Symbol" panose="05050102010706020507" pitchFamily="18" charset="2"/>
              </a:rPr>
              <a:t>ej till utgång</a:t>
            </a:r>
            <a:r>
              <a:rPr lang="sv-SE" altLang="sv-SE" sz="1600" dirty="0">
                <a:sym typeface="Symbol" panose="05050102010706020507" pitchFamily="18" charset="2"/>
              </a:rPr>
              <a:t> (gäller högfärg).</a:t>
            </a:r>
          </a:p>
          <a:p>
            <a:pPr marL="1017588" lvl="1" indent="-381000">
              <a:spcBef>
                <a:spcPct val="35000"/>
              </a:spcBef>
              <a:buFont typeface="Wingdings" panose="05000000000000000000" pitchFamily="2" charset="2"/>
              <a:buChar char="l"/>
            </a:pPr>
            <a:r>
              <a:rPr lang="sv-SE" altLang="sv-SE" sz="1600" dirty="0">
                <a:sym typeface="Symbol" panose="05050102010706020507" pitchFamily="18" charset="2"/>
              </a:rPr>
              <a:t>Ny färg. </a:t>
            </a:r>
            <a:r>
              <a:rPr lang="sv-SE" altLang="sv-SE" sz="1400" dirty="0">
                <a:sym typeface="Symbol" panose="05050102010706020507" pitchFamily="18" charset="2"/>
              </a:rPr>
              <a:t> </a:t>
            </a:r>
          </a:p>
          <a:p>
            <a:pPr marL="0" indent="0"/>
            <a:endParaRPr lang="sv-SE" altLang="sv-SE" sz="1600" dirty="0">
              <a:sym typeface="Symbol" panose="05050102010706020507" pitchFamily="18" charset="2"/>
            </a:endParaRP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8172450" y="260350"/>
            <a:ext cx="681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Start</a:t>
            </a:r>
            <a:endParaRPr lang="sv-SE" altLang="sv-SE" sz="1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869950" y="5159375"/>
            <a:ext cx="6878638" cy="102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 b="1">
                <a:solidFill>
                  <a:schemeClr val="tx2"/>
                </a:solidFill>
              </a:rPr>
              <a:t>Slambudgivning?</a:t>
            </a:r>
            <a:r>
              <a:rPr lang="sv-SE" altLang="sv-SE" sz="1400">
                <a:solidFill>
                  <a:schemeClr val="tx2"/>
                </a:solidFill>
              </a:rPr>
              <a:t> </a:t>
            </a:r>
            <a:br>
              <a:rPr lang="sv-SE" altLang="sv-SE" sz="1400">
                <a:solidFill>
                  <a:schemeClr val="tx2"/>
                </a:solidFill>
              </a:rPr>
            </a:br>
            <a:r>
              <a:rPr lang="sv-SE" altLang="sv-SE" sz="1400"/>
              <a:t>På väg mot eventuell slam, måste vi ta reda på om det blivit över för många ess åt motspelarna.</a:t>
            </a:r>
          </a:p>
          <a:p>
            <a:pPr algn="l"/>
            <a:r>
              <a:rPr lang="sv-SE" altLang="sv-SE" sz="1400"/>
              <a:t>Därför finns konventionen </a:t>
            </a:r>
            <a:r>
              <a:rPr lang="sv-SE" altLang="sv-SE" sz="1400" b="1"/>
              <a:t>Blackwoods </a:t>
            </a:r>
            <a:r>
              <a:rPr lang="sv-SE" altLang="sv-SE" sz="1400"/>
              <a:t>Ess-fråga och Kungsfråga. </a:t>
            </a:r>
          </a:p>
          <a:p>
            <a:pPr algn="l"/>
            <a:r>
              <a:rPr lang="sv-SE" altLang="sv-SE" sz="1400">
                <a:hlinkClick r:id="rId3" action="ppaction://hlinksldjump"/>
              </a:rPr>
              <a:t>Klicka här för information</a:t>
            </a:r>
            <a:r>
              <a:rPr lang="sv-SE" altLang="sv-SE" sz="1400"/>
              <a:t>.</a:t>
            </a:r>
          </a:p>
        </p:txBody>
      </p:sp>
      <p:sp>
        <p:nvSpPr>
          <p:cNvPr id="8" name="Text Box 257"/>
          <p:cNvSpPr txBox="1">
            <a:spLocks noChangeArrowheads="1"/>
          </p:cNvSpPr>
          <p:nvPr/>
        </p:nvSpPr>
        <p:spPr bwMode="auto">
          <a:xfrm>
            <a:off x="696141" y="364854"/>
            <a:ext cx="9749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sldjump"/>
              </a:rPr>
              <a:t>Tillbaka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55738" y="492125"/>
            <a:ext cx="6065837" cy="666750"/>
          </a:xfrm>
        </p:spPr>
        <p:txBody>
          <a:bodyPr/>
          <a:lstStyle/>
          <a:p>
            <a:r>
              <a:rPr lang="sv-SE" altLang="sv-SE" sz="2400"/>
              <a:t>Svarshandens bud efter öppning med 2NT</a:t>
            </a:r>
            <a:br>
              <a:rPr lang="sv-SE" altLang="sv-SE" sz="2400"/>
            </a:br>
            <a:r>
              <a:rPr lang="sv-SE" altLang="sv-SE" sz="1600"/>
              <a:t>(1.) Direkt efter </a:t>
            </a:r>
            <a:r>
              <a:rPr lang="sv-SE" altLang="sv-SE" sz="1600" b="1"/>
              <a:t>2NT</a:t>
            </a:r>
            <a:r>
              <a:rPr lang="sv-SE" altLang="sv-SE" sz="1600"/>
              <a:t> alt.  (2.) Via 2</a:t>
            </a:r>
            <a:r>
              <a:rPr lang="sv-SE" altLang="sv-SE" sz="1600">
                <a:solidFill>
                  <a:schemeClr val="tx1"/>
                </a:solidFill>
                <a:cs typeface="Arial" panose="020B0604020202020204" pitchFamily="34" charset="0"/>
              </a:rPr>
              <a:t>♣</a:t>
            </a:r>
            <a:r>
              <a:rPr lang="sv-SE" altLang="sv-SE" sz="1600">
                <a:cs typeface="Arial" panose="020B0604020202020204" pitchFamily="34" charset="0"/>
              </a:rPr>
              <a:t> </a:t>
            </a:r>
            <a:r>
              <a:rPr lang="sv-SE" altLang="sv-SE" sz="1600"/>
              <a:t>- 2</a:t>
            </a:r>
            <a:r>
              <a:rPr lang="sv-SE" altLang="sv-SE" sz="1600">
                <a:solidFill>
                  <a:srgbClr val="FF3300"/>
                </a:solidFill>
                <a:cs typeface="Arial" panose="020B0604020202020204" pitchFamily="34" charset="0"/>
              </a:rPr>
              <a:t>♦</a:t>
            </a:r>
            <a:r>
              <a:rPr lang="sv-SE" altLang="sv-SE" sz="1600"/>
              <a:t> - </a:t>
            </a:r>
            <a:r>
              <a:rPr lang="sv-SE" altLang="sv-SE" sz="1600" b="1"/>
              <a:t>2NT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0488" y="1350963"/>
            <a:ext cx="6361112" cy="600075"/>
          </a:xfrm>
        </p:spPr>
        <p:txBody>
          <a:bodyPr/>
          <a:lstStyle/>
          <a:p>
            <a:pPr marL="447675" indent="-447675">
              <a:lnSpc>
                <a:spcPct val="90000"/>
              </a:lnSpc>
            </a:pPr>
            <a:r>
              <a:rPr lang="sv-SE" altLang="sv-SE" sz="1800"/>
              <a:t>1. 	Efter öppning med 2 NT som visar jämn hand och 20-21 poäng:</a:t>
            </a:r>
          </a:p>
          <a:p>
            <a:pPr marL="447675" indent="-447675">
              <a:lnSpc>
                <a:spcPct val="90000"/>
              </a:lnSpc>
            </a:pPr>
            <a:endParaRPr lang="sv-SE" altLang="sv-SE" sz="1800"/>
          </a:p>
        </p:txBody>
      </p:sp>
      <p:sp>
        <p:nvSpPr>
          <p:cNvPr id="139268" name="Text Box 4"/>
          <p:cNvSpPr txBox="1">
            <a:spLocks noChangeArrowheads="1"/>
          </p:cNvSpPr>
          <p:nvPr/>
        </p:nvSpPr>
        <p:spPr bwMode="auto">
          <a:xfrm>
            <a:off x="1365250" y="2020888"/>
            <a:ext cx="6907213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>
                <a:latin typeface="Verdana" panose="020B0604030504040204" pitchFamily="34" charset="0"/>
              </a:rPr>
              <a:t>Pass	= Max ca 4 hp och ingen 6 korts högfärg.</a:t>
            </a:r>
          </a:p>
          <a:p>
            <a:pPr>
              <a:spcBef>
                <a:spcPct val="20000"/>
              </a:spcBef>
            </a:pPr>
            <a:r>
              <a:rPr lang="sv-SE" altLang="sv-SE">
                <a:latin typeface="Verdana" panose="020B0604030504040204" pitchFamily="34" charset="0"/>
              </a:rPr>
              <a:t>3 NT är slutbud och visar ingen högfärg och ca 5 – 10 hp</a:t>
            </a:r>
          </a:p>
          <a:p>
            <a:pPr>
              <a:spcBef>
                <a:spcPct val="20000"/>
              </a:spcBef>
            </a:pPr>
            <a:r>
              <a:rPr lang="sv-SE" altLang="sv-SE">
                <a:latin typeface="Verdana" panose="020B0604030504040204" pitchFamily="34" charset="0"/>
              </a:rPr>
              <a:t>3 ♣ = </a:t>
            </a:r>
            <a:r>
              <a:rPr lang="sv-SE" altLang="sv-SE">
                <a:latin typeface="Verdana" panose="020B0604030504040204" pitchFamily="34" charset="0"/>
                <a:hlinkClick r:id="rId2" action="ppaction://hlinksldjump"/>
              </a:rPr>
              <a:t>Högfärgsfråga</a:t>
            </a:r>
            <a:r>
              <a:rPr lang="sv-SE" altLang="sv-SE">
                <a:latin typeface="Verdana" panose="020B0604030504040204" pitchFamily="34" charset="0"/>
              </a:rPr>
              <a:t> och minst 5 hp</a:t>
            </a:r>
          </a:p>
          <a:p>
            <a:pPr>
              <a:spcBef>
                <a:spcPct val="20000"/>
              </a:spcBef>
            </a:pPr>
            <a:r>
              <a:rPr lang="sv-SE" altLang="sv-SE">
                <a:latin typeface="Verdana" panose="020B0604030504040204" pitchFamily="34" charset="0"/>
              </a:rPr>
              <a:t>3</a:t>
            </a:r>
            <a:r>
              <a:rPr lang="sv-SE" altLang="sv-SE">
                <a:solidFill>
                  <a:srgbClr val="FF3300"/>
                </a:solidFill>
                <a:latin typeface="Verdana" panose="020B0604030504040204" pitchFamily="34" charset="0"/>
              </a:rPr>
              <a:t>♦</a:t>
            </a:r>
            <a:r>
              <a:rPr lang="sv-SE" altLang="sv-SE">
                <a:latin typeface="Verdana" panose="020B0604030504040204" pitchFamily="34" charset="0"/>
              </a:rPr>
              <a:t>, 3</a:t>
            </a:r>
            <a:r>
              <a:rPr lang="sv-SE" altLang="sv-SE">
                <a:solidFill>
                  <a:srgbClr val="FF33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</a:t>
            </a:r>
            <a:r>
              <a:rPr lang="sv-SE" altLang="sv-SE">
                <a:latin typeface="Verdana" panose="020B0604030504040204" pitchFamily="34" charset="0"/>
              </a:rPr>
              <a:t> och 3</a:t>
            </a:r>
            <a:r>
              <a:rPr lang="sv-SE" altLang="sv-SE">
                <a:latin typeface="Verdana" panose="020B0604030504040204" pitchFamily="34" charset="0"/>
                <a:sym typeface="Symbol" panose="05050102010706020507" pitchFamily="18" charset="2"/>
              </a:rPr>
              <a:t> </a:t>
            </a:r>
            <a:r>
              <a:rPr lang="sv-SE" altLang="sv-SE">
                <a:latin typeface="Verdana" panose="020B0604030504040204" pitchFamily="34" charset="0"/>
              </a:rPr>
              <a:t>visar 6 kort och max 5 htp</a:t>
            </a:r>
          </a:p>
          <a:p>
            <a:pPr>
              <a:spcBef>
                <a:spcPct val="20000"/>
              </a:spcBef>
            </a:pPr>
            <a:r>
              <a:rPr lang="sv-SE" altLang="sv-SE">
                <a:latin typeface="Verdana" panose="020B0604030504040204" pitchFamily="34" charset="0"/>
              </a:rPr>
              <a:t>4 hjärter, 4 spader visar 6 kort i färgen och ca 6 – 10 htp </a:t>
            </a:r>
          </a:p>
        </p:txBody>
      </p:sp>
      <p:sp>
        <p:nvSpPr>
          <p:cNvPr id="139270" name="Text Box 6"/>
          <p:cNvSpPr txBox="1">
            <a:spLocks noChangeArrowheads="1"/>
          </p:cNvSpPr>
          <p:nvPr/>
        </p:nvSpPr>
        <p:spPr bwMode="auto">
          <a:xfrm>
            <a:off x="8172450" y="260350"/>
            <a:ext cx="681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Start</a:t>
            </a:r>
            <a:endParaRPr lang="sv-SE" altLang="sv-SE" sz="1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9271" name="Rectangle 7"/>
          <p:cNvSpPr>
            <a:spLocks noChangeArrowheads="1"/>
          </p:cNvSpPr>
          <p:nvPr/>
        </p:nvSpPr>
        <p:spPr bwMode="auto">
          <a:xfrm>
            <a:off x="1387475" y="3778250"/>
            <a:ext cx="7418388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47675" indent="-447675" algn="l"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912813" indent="-285750" algn="l">
              <a:buClr>
                <a:schemeClr val="accent2"/>
              </a:buClr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320800" indent="-228600" algn="l">
              <a:buSzPct val="65000"/>
              <a:buChar char="¡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728788" indent="-228600" algn="l">
              <a:buClr>
                <a:schemeClr val="accent2"/>
              </a:buClr>
              <a:buChar char="l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136775" indent="-228600" algn="l">
              <a:buSzPct val="60000"/>
              <a:buChar char="¡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93975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3051175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508375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965575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sv-SE" altLang="sv-SE" sz="1800"/>
              <a:t>2. 	Efter öppning genom 2</a:t>
            </a:r>
            <a:r>
              <a:rPr lang="sv-SE" altLang="sv-SE" sz="1800">
                <a:cs typeface="Arial" panose="020B0604020202020204" pitchFamily="34" charset="0"/>
              </a:rPr>
              <a:t>♣</a:t>
            </a:r>
            <a:r>
              <a:rPr lang="sv-SE" altLang="sv-SE" sz="1800"/>
              <a:t> – 2</a:t>
            </a:r>
            <a:r>
              <a:rPr lang="sv-SE" altLang="sv-SE" sz="2000">
                <a:solidFill>
                  <a:srgbClr val="FF3300"/>
                </a:solidFill>
                <a:cs typeface="Arial" panose="020B0604020202020204" pitchFamily="34" charset="0"/>
              </a:rPr>
              <a:t>♦</a:t>
            </a:r>
            <a:r>
              <a:rPr lang="sv-SE" altLang="sv-SE" sz="1800">
                <a:solidFill>
                  <a:srgbClr val="FF3300"/>
                </a:solidFill>
              </a:rPr>
              <a:t> </a:t>
            </a:r>
            <a:r>
              <a:rPr lang="sv-SE" altLang="sv-SE" sz="1800"/>
              <a:t>- </a:t>
            </a:r>
            <a:r>
              <a:rPr lang="sv-SE" altLang="sv-SE" sz="1800" b="1"/>
              <a:t>2 NT</a:t>
            </a:r>
            <a:r>
              <a:rPr lang="sv-SE" altLang="sv-SE" sz="1800"/>
              <a:t> som visar jämn hand och 22-24 poäng:</a:t>
            </a:r>
          </a:p>
          <a:p>
            <a:pPr>
              <a:lnSpc>
                <a:spcPct val="90000"/>
              </a:lnSpc>
            </a:pPr>
            <a:endParaRPr lang="sv-SE" altLang="sv-SE" sz="1800"/>
          </a:p>
        </p:txBody>
      </p:sp>
      <p:sp>
        <p:nvSpPr>
          <p:cNvPr id="139272" name="Text Box 8"/>
          <p:cNvSpPr txBox="1">
            <a:spLocks noChangeArrowheads="1"/>
          </p:cNvSpPr>
          <p:nvPr/>
        </p:nvSpPr>
        <p:spPr bwMode="auto">
          <a:xfrm>
            <a:off x="1392238" y="4448175"/>
            <a:ext cx="6626225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>
              <a:spcBef>
                <a:spcPct val="0"/>
              </a:spcBef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429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>
                <a:latin typeface="Verdana" panose="020B0604030504040204" pitchFamily="34" charset="0"/>
              </a:rPr>
              <a:t>Pass	= Max ca 2 hp och ingen 6 korts högfärg.</a:t>
            </a:r>
          </a:p>
          <a:p>
            <a:pPr>
              <a:spcBef>
                <a:spcPct val="20000"/>
              </a:spcBef>
            </a:pPr>
            <a:r>
              <a:rPr lang="sv-SE" altLang="sv-SE">
                <a:latin typeface="Verdana" panose="020B0604030504040204" pitchFamily="34" charset="0"/>
              </a:rPr>
              <a:t>3 NT är slutbud och visar ingen högfärg och ca 3 – 8 hp</a:t>
            </a:r>
          </a:p>
          <a:p>
            <a:pPr>
              <a:spcBef>
                <a:spcPct val="20000"/>
              </a:spcBef>
            </a:pPr>
            <a:r>
              <a:rPr lang="sv-SE" altLang="sv-SE">
                <a:latin typeface="Verdana" panose="020B0604030504040204" pitchFamily="34" charset="0"/>
              </a:rPr>
              <a:t>3 </a:t>
            </a:r>
            <a:r>
              <a:rPr lang="sv-SE" altLang="sv-SE" sz="2000">
                <a:latin typeface="Verdana" panose="020B0604030504040204" pitchFamily="34" charset="0"/>
              </a:rPr>
              <a:t>♣ </a:t>
            </a:r>
            <a:r>
              <a:rPr lang="sv-SE" altLang="sv-SE">
                <a:latin typeface="Verdana" panose="020B0604030504040204" pitchFamily="34" charset="0"/>
              </a:rPr>
              <a:t>= </a:t>
            </a:r>
            <a:r>
              <a:rPr lang="sv-SE" altLang="sv-SE">
                <a:latin typeface="Verdana" panose="020B0604030504040204" pitchFamily="34" charset="0"/>
                <a:hlinkClick r:id="rId2" action="ppaction://hlinksldjump"/>
              </a:rPr>
              <a:t>Högfärgsfråga</a:t>
            </a:r>
            <a:r>
              <a:rPr lang="sv-SE" altLang="sv-SE">
                <a:latin typeface="Verdana" panose="020B0604030504040204" pitchFamily="34" charset="0"/>
              </a:rPr>
              <a:t> och minst 3 hp</a:t>
            </a:r>
          </a:p>
          <a:p>
            <a:pPr>
              <a:spcBef>
                <a:spcPct val="20000"/>
              </a:spcBef>
            </a:pPr>
            <a:r>
              <a:rPr lang="sv-SE" altLang="sv-SE">
                <a:latin typeface="Verdana" panose="020B0604030504040204" pitchFamily="34" charset="0"/>
              </a:rPr>
              <a:t>3</a:t>
            </a:r>
            <a:r>
              <a:rPr lang="sv-SE" altLang="sv-SE">
                <a:solidFill>
                  <a:srgbClr val="FF3300"/>
                </a:solidFill>
                <a:latin typeface="Verdana" panose="020B0604030504040204" pitchFamily="34" charset="0"/>
              </a:rPr>
              <a:t>♦</a:t>
            </a:r>
            <a:r>
              <a:rPr lang="sv-SE" altLang="sv-SE">
                <a:latin typeface="Verdana" panose="020B0604030504040204" pitchFamily="34" charset="0"/>
              </a:rPr>
              <a:t>, 3</a:t>
            </a:r>
            <a:r>
              <a:rPr lang="sv-SE" altLang="sv-SE">
                <a:solidFill>
                  <a:srgbClr val="FF33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</a:t>
            </a:r>
            <a:r>
              <a:rPr lang="sv-SE" altLang="sv-SE">
                <a:latin typeface="Verdana" panose="020B0604030504040204" pitchFamily="34" charset="0"/>
              </a:rPr>
              <a:t> och 3</a:t>
            </a:r>
            <a:r>
              <a:rPr lang="sv-SE" altLang="sv-SE" sz="2000">
                <a:latin typeface="Verdana" panose="020B0604030504040204" pitchFamily="34" charset="0"/>
                <a:sym typeface="Symbol" panose="05050102010706020507" pitchFamily="18" charset="2"/>
              </a:rPr>
              <a:t> </a:t>
            </a:r>
            <a:r>
              <a:rPr lang="sv-SE" altLang="sv-SE">
                <a:latin typeface="Verdana" panose="020B0604030504040204" pitchFamily="34" charset="0"/>
              </a:rPr>
              <a:t>visar 6 kort och max 2 htp</a:t>
            </a:r>
          </a:p>
          <a:p>
            <a:pPr>
              <a:spcBef>
                <a:spcPct val="20000"/>
              </a:spcBef>
            </a:pPr>
            <a:r>
              <a:rPr lang="sv-SE" altLang="sv-SE">
                <a:latin typeface="Verdana" panose="020B0604030504040204" pitchFamily="34" charset="0"/>
              </a:rPr>
              <a:t>4</a:t>
            </a:r>
            <a:r>
              <a:rPr lang="sv-SE" altLang="sv-SE">
                <a:solidFill>
                  <a:srgbClr val="FF33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</a:t>
            </a:r>
            <a:r>
              <a:rPr lang="sv-SE" altLang="sv-SE">
                <a:latin typeface="Verdana" panose="020B0604030504040204" pitchFamily="34" charset="0"/>
              </a:rPr>
              <a:t>, 4</a:t>
            </a:r>
            <a:r>
              <a:rPr lang="sv-SE" altLang="sv-SE">
                <a:latin typeface="Verdana" panose="020B0604030504040204" pitchFamily="34" charset="0"/>
                <a:sym typeface="Symbol" panose="05050102010706020507" pitchFamily="18" charset="2"/>
              </a:rPr>
              <a:t> </a:t>
            </a:r>
            <a:r>
              <a:rPr lang="sv-SE" altLang="sv-SE">
                <a:latin typeface="Verdana" panose="020B0604030504040204" pitchFamily="34" charset="0"/>
              </a:rPr>
              <a:t>visar 6 kort i färgen och ca 3 – 8 htp </a:t>
            </a:r>
          </a:p>
        </p:txBody>
      </p:sp>
      <p:sp>
        <p:nvSpPr>
          <p:cNvPr id="139273" name="Line 9"/>
          <p:cNvSpPr>
            <a:spLocks noChangeShapeType="1"/>
          </p:cNvSpPr>
          <p:nvPr/>
        </p:nvSpPr>
        <p:spPr bwMode="auto">
          <a:xfrm>
            <a:off x="914400" y="3552825"/>
            <a:ext cx="7896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39274" name="Line 10"/>
          <p:cNvSpPr>
            <a:spLocks noChangeShapeType="1"/>
          </p:cNvSpPr>
          <p:nvPr/>
        </p:nvSpPr>
        <p:spPr bwMode="auto">
          <a:xfrm>
            <a:off x="923925" y="1238250"/>
            <a:ext cx="792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2" name="Text Box 257"/>
          <p:cNvSpPr txBox="1">
            <a:spLocks noChangeArrowheads="1"/>
          </p:cNvSpPr>
          <p:nvPr/>
        </p:nvSpPr>
        <p:spPr bwMode="auto">
          <a:xfrm>
            <a:off x="436451" y="301724"/>
            <a:ext cx="9749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sldjump"/>
              </a:rPr>
              <a:t>Tillbaka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7163" y="758825"/>
            <a:ext cx="7313612" cy="468313"/>
          </a:xfrm>
        </p:spPr>
        <p:txBody>
          <a:bodyPr/>
          <a:lstStyle/>
          <a:p>
            <a:r>
              <a:rPr lang="sv-SE" altLang="sv-SE" sz="2400" b="1"/>
              <a:t>Blackwoods Essfråga 4NT och Kungsfråga 5NT</a:t>
            </a:r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347788" y="2605088"/>
            <a:ext cx="3122612" cy="2090737"/>
          </a:xfrm>
          <a:solidFill>
            <a:srgbClr val="FFFF99">
              <a:alpha val="49001"/>
            </a:srgbClr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indent="0">
              <a:tabLst>
                <a:tab pos="354013" algn="l"/>
                <a:tab pos="811213" algn="l"/>
              </a:tabLst>
            </a:pPr>
            <a:r>
              <a:rPr lang="sv-SE" altLang="sv-SE" sz="1800" b="1">
                <a:solidFill>
                  <a:schemeClr val="tx2"/>
                </a:solidFill>
              </a:rPr>
              <a:t>Essfrågan 4NT</a:t>
            </a:r>
          </a:p>
          <a:p>
            <a:pPr marL="0" indent="0">
              <a:tabLst>
                <a:tab pos="354013" algn="l"/>
                <a:tab pos="811213" algn="l"/>
              </a:tabLst>
            </a:pPr>
            <a:r>
              <a:rPr lang="sv-SE" altLang="sv-SE" sz="1800"/>
              <a:t>		Svar:</a:t>
            </a:r>
          </a:p>
          <a:p>
            <a:pPr marL="0" indent="0">
              <a:tabLst>
                <a:tab pos="354013" algn="l"/>
                <a:tab pos="811213" algn="l"/>
              </a:tabLst>
            </a:pPr>
            <a:r>
              <a:rPr lang="sv-SE" altLang="sv-SE" sz="1800"/>
              <a:t>5</a:t>
            </a:r>
            <a:r>
              <a:rPr lang="sv-SE" altLang="sv-SE" sz="1800">
                <a:sym typeface="Symbol" panose="05050102010706020507" pitchFamily="18" charset="2"/>
              </a:rPr>
              <a:t>	= 0 eller 4 ess</a:t>
            </a:r>
          </a:p>
          <a:p>
            <a:pPr marL="0" indent="0">
              <a:tabLst>
                <a:tab pos="354013" algn="l"/>
                <a:tab pos="811213" algn="l"/>
              </a:tabLst>
            </a:pPr>
            <a:r>
              <a:rPr lang="sv-SE" altLang="sv-SE" sz="1800">
                <a:sym typeface="Symbol" panose="05050102010706020507" pitchFamily="18" charset="2"/>
              </a:rPr>
              <a:t>5</a:t>
            </a:r>
            <a:r>
              <a:rPr lang="sv-SE" altLang="sv-SE" sz="1800">
                <a:solidFill>
                  <a:srgbClr val="FF3300"/>
                </a:solidFill>
                <a:sym typeface="Symbol" panose="05050102010706020507" pitchFamily="18" charset="2"/>
              </a:rPr>
              <a:t>	</a:t>
            </a:r>
            <a:r>
              <a:rPr lang="sv-SE" altLang="sv-SE" sz="1800">
                <a:sym typeface="Symbol" panose="05050102010706020507" pitchFamily="18" charset="2"/>
              </a:rPr>
              <a:t>= 1 ess</a:t>
            </a:r>
          </a:p>
          <a:p>
            <a:pPr marL="0" indent="0">
              <a:tabLst>
                <a:tab pos="354013" algn="l"/>
                <a:tab pos="811213" algn="l"/>
              </a:tabLst>
            </a:pPr>
            <a:r>
              <a:rPr lang="sv-SE" altLang="sv-SE" sz="1800">
                <a:sym typeface="Symbol" panose="05050102010706020507" pitchFamily="18" charset="2"/>
              </a:rPr>
              <a:t>5</a:t>
            </a:r>
            <a:r>
              <a:rPr lang="sv-SE" altLang="sv-SE" sz="1800">
                <a:solidFill>
                  <a:srgbClr val="FF33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♥	</a:t>
            </a:r>
            <a:r>
              <a:rPr lang="sv-SE" altLang="sv-SE" sz="1800">
                <a:cs typeface="Arial" panose="020B0604020202020204" pitchFamily="34" charset="0"/>
                <a:sym typeface="Symbol" panose="05050102010706020507" pitchFamily="18" charset="2"/>
              </a:rPr>
              <a:t>= 2 ess</a:t>
            </a:r>
          </a:p>
          <a:p>
            <a:pPr marL="0" indent="0">
              <a:tabLst>
                <a:tab pos="354013" algn="l"/>
                <a:tab pos="811213" algn="l"/>
              </a:tabLst>
            </a:pPr>
            <a:r>
              <a:rPr lang="sv-SE" altLang="sv-SE" sz="1800">
                <a:cs typeface="Arial" panose="020B0604020202020204" pitchFamily="34" charset="0"/>
                <a:sym typeface="Symbol" panose="05050102010706020507" pitchFamily="18" charset="2"/>
              </a:rPr>
              <a:t>5	= 3 ess</a:t>
            </a:r>
            <a:r>
              <a:rPr lang="sv-SE" altLang="sv-SE" sz="180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49511" name="Rectangle 7"/>
          <p:cNvSpPr>
            <a:spLocks noChangeArrowheads="1"/>
          </p:cNvSpPr>
          <p:nvPr/>
        </p:nvSpPr>
        <p:spPr bwMode="auto">
          <a:xfrm>
            <a:off x="4892675" y="2616200"/>
            <a:ext cx="3074988" cy="2082800"/>
          </a:xfrm>
          <a:prstGeom prst="rect">
            <a:avLst/>
          </a:prstGeom>
          <a:solidFill>
            <a:srgbClr val="FFFF99">
              <a:alpha val="4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>
              <a:tabLst>
                <a:tab pos="354013" algn="l"/>
                <a:tab pos="892175" algn="l"/>
              </a:tabLst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algn="l">
              <a:buClr>
                <a:schemeClr val="accent2"/>
              </a:buClr>
              <a:tabLst>
                <a:tab pos="354013" algn="l"/>
                <a:tab pos="8921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>
              <a:buSzPct val="65000"/>
              <a:buChar char="¡"/>
              <a:tabLst>
                <a:tab pos="354013" algn="l"/>
                <a:tab pos="8921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>
              <a:buClr>
                <a:schemeClr val="accent2"/>
              </a:buClr>
              <a:buChar char="l"/>
              <a:tabLst>
                <a:tab pos="354013" algn="l"/>
                <a:tab pos="8921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>
              <a:buSzPct val="60000"/>
              <a:buChar char="¡"/>
              <a:tabLst>
                <a:tab pos="354013" algn="l"/>
                <a:tab pos="8921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354013" algn="l"/>
                <a:tab pos="8921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354013" algn="l"/>
                <a:tab pos="8921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354013" algn="l"/>
                <a:tab pos="8921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tabLst>
                <a:tab pos="354013" algn="l"/>
                <a:tab pos="89217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00000"/>
              </a:lnSpc>
            </a:pPr>
            <a:r>
              <a:rPr lang="sv-SE" altLang="sv-SE" sz="1800" b="1">
                <a:solidFill>
                  <a:schemeClr val="tx2"/>
                </a:solidFill>
              </a:rPr>
              <a:t>Kungsfrågan 5NT</a:t>
            </a:r>
          </a:p>
          <a:p>
            <a:pPr>
              <a:lnSpc>
                <a:spcPct val="100000"/>
              </a:lnSpc>
            </a:pPr>
            <a:r>
              <a:rPr lang="sv-SE" altLang="sv-SE" sz="1800"/>
              <a:t>		Svar:</a:t>
            </a:r>
          </a:p>
          <a:p>
            <a:pPr>
              <a:lnSpc>
                <a:spcPct val="100000"/>
              </a:lnSpc>
            </a:pPr>
            <a:r>
              <a:rPr lang="sv-SE" altLang="sv-SE" sz="1800"/>
              <a:t>6</a:t>
            </a:r>
            <a:r>
              <a:rPr lang="sv-SE" altLang="sv-SE" sz="1800">
                <a:sym typeface="Symbol" panose="05050102010706020507" pitchFamily="18" charset="2"/>
              </a:rPr>
              <a:t>	= 0 eller 4 kungar</a:t>
            </a:r>
          </a:p>
          <a:p>
            <a:pPr>
              <a:lnSpc>
                <a:spcPct val="100000"/>
              </a:lnSpc>
            </a:pPr>
            <a:r>
              <a:rPr lang="sv-SE" altLang="sv-SE" sz="1800">
                <a:sym typeface="Symbol" panose="05050102010706020507" pitchFamily="18" charset="2"/>
              </a:rPr>
              <a:t>6</a:t>
            </a:r>
            <a:r>
              <a:rPr lang="sv-SE" altLang="sv-SE" sz="1800">
                <a:solidFill>
                  <a:srgbClr val="FF3300"/>
                </a:solidFill>
                <a:sym typeface="Symbol" panose="05050102010706020507" pitchFamily="18" charset="2"/>
              </a:rPr>
              <a:t>	</a:t>
            </a:r>
            <a:r>
              <a:rPr lang="sv-SE" altLang="sv-SE" sz="1800">
                <a:sym typeface="Symbol" panose="05050102010706020507" pitchFamily="18" charset="2"/>
              </a:rPr>
              <a:t>= 1 kung</a:t>
            </a:r>
          </a:p>
          <a:p>
            <a:pPr>
              <a:lnSpc>
                <a:spcPct val="100000"/>
              </a:lnSpc>
            </a:pPr>
            <a:r>
              <a:rPr lang="sv-SE" altLang="sv-SE" sz="1800">
                <a:sym typeface="Symbol" panose="05050102010706020507" pitchFamily="18" charset="2"/>
              </a:rPr>
              <a:t>6</a:t>
            </a:r>
            <a:r>
              <a:rPr lang="sv-SE" altLang="sv-SE" sz="1800">
                <a:solidFill>
                  <a:srgbClr val="FF33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♥	</a:t>
            </a:r>
            <a:r>
              <a:rPr lang="sv-SE" altLang="sv-SE" sz="1800">
                <a:cs typeface="Arial" panose="020B0604020202020204" pitchFamily="34" charset="0"/>
                <a:sym typeface="Symbol" panose="05050102010706020507" pitchFamily="18" charset="2"/>
              </a:rPr>
              <a:t>= 2 kungar</a:t>
            </a:r>
          </a:p>
          <a:p>
            <a:pPr>
              <a:lnSpc>
                <a:spcPct val="100000"/>
              </a:lnSpc>
            </a:pPr>
            <a:r>
              <a:rPr lang="sv-SE" altLang="sv-SE" sz="1800">
                <a:cs typeface="Arial" panose="020B0604020202020204" pitchFamily="34" charset="0"/>
                <a:sym typeface="Symbol" panose="05050102010706020507" pitchFamily="18" charset="2"/>
              </a:rPr>
              <a:t>6	= 3 kungar</a:t>
            </a:r>
            <a:r>
              <a:rPr lang="sv-SE" altLang="sv-SE" sz="180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</a:p>
        </p:txBody>
      </p:sp>
      <p:sp>
        <p:nvSpPr>
          <p:cNvPr id="149512" name="Text Box 8"/>
          <p:cNvSpPr txBox="1">
            <a:spLocks noChangeArrowheads="1"/>
          </p:cNvSpPr>
          <p:nvPr/>
        </p:nvSpPr>
        <p:spPr bwMode="auto">
          <a:xfrm>
            <a:off x="1862138" y="4876800"/>
            <a:ext cx="5538787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Aft>
                <a:spcPct val="35000"/>
              </a:spcAft>
            </a:pPr>
            <a:r>
              <a:rPr lang="sv-SE" altLang="sv-SE" sz="1600"/>
              <a:t>Den som frågar efter Ess </a:t>
            </a:r>
            <a:r>
              <a:rPr lang="sv-SE" altLang="sv-SE" sz="1600" u="sng"/>
              <a:t>bör</a:t>
            </a:r>
            <a:r>
              <a:rPr lang="sv-SE" altLang="sv-SE" sz="1600"/>
              <a:t> ha minst ett ess själv</a:t>
            </a:r>
          </a:p>
          <a:p>
            <a:pPr algn="l"/>
            <a:r>
              <a:rPr lang="sv-SE" altLang="sv-SE" sz="1600"/>
              <a:t>På frågan efter Kungar med 5NT, garanterar den som frågar att man tillsammans har alla ess.</a:t>
            </a:r>
          </a:p>
        </p:txBody>
      </p:sp>
      <p:sp>
        <p:nvSpPr>
          <p:cNvPr id="149514" name="Text Box 10"/>
          <p:cNvSpPr txBox="1">
            <a:spLocks noChangeArrowheads="1"/>
          </p:cNvSpPr>
          <p:nvPr/>
        </p:nvSpPr>
        <p:spPr bwMode="auto">
          <a:xfrm>
            <a:off x="8172450" y="260350"/>
            <a:ext cx="681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Start</a:t>
            </a:r>
            <a:endParaRPr lang="sv-SE" altLang="sv-SE" sz="1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9516" name="Text Box 12"/>
          <p:cNvSpPr txBox="1">
            <a:spLocks noChangeArrowheads="1"/>
          </p:cNvSpPr>
          <p:nvPr/>
        </p:nvSpPr>
        <p:spPr bwMode="auto">
          <a:xfrm>
            <a:off x="1327150" y="1547813"/>
            <a:ext cx="6878638" cy="64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På väg mot eventuell slam, måste vi ta reda på om det blivit över för många ess åt motspelarna.</a:t>
            </a:r>
          </a:p>
          <a:p>
            <a:pPr algn="l"/>
            <a:r>
              <a:rPr lang="sv-SE" altLang="sv-SE" sz="1400"/>
              <a:t>Därför finns </a:t>
            </a:r>
            <a:r>
              <a:rPr lang="sv-SE" altLang="sv-SE" sz="1400" u="sng"/>
              <a:t>konventionen</a:t>
            </a:r>
            <a:r>
              <a:rPr lang="sv-SE" altLang="sv-SE" sz="1400"/>
              <a:t> </a:t>
            </a:r>
            <a:r>
              <a:rPr lang="sv-SE" altLang="sv-SE" sz="1400" b="1"/>
              <a:t>Blackwoods </a:t>
            </a:r>
            <a:r>
              <a:rPr lang="sv-SE" altLang="sv-SE" sz="1400"/>
              <a:t>Ess-fråga och Kungsfråga. </a:t>
            </a:r>
          </a:p>
        </p:txBody>
      </p:sp>
      <p:sp>
        <p:nvSpPr>
          <p:cNvPr id="10" name="Text Box 257"/>
          <p:cNvSpPr txBox="1">
            <a:spLocks noChangeArrowheads="1"/>
          </p:cNvSpPr>
          <p:nvPr/>
        </p:nvSpPr>
        <p:spPr bwMode="auto">
          <a:xfrm>
            <a:off x="352203" y="260350"/>
            <a:ext cx="9749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Tillbaka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79588" y="387350"/>
            <a:ext cx="4941887" cy="552450"/>
          </a:xfrm>
        </p:spPr>
        <p:txBody>
          <a:bodyPr/>
          <a:lstStyle/>
          <a:p>
            <a:r>
              <a:rPr lang="sv-SE" altLang="sv-SE"/>
              <a:t>Svaga tvåöppningar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41488" y="1587500"/>
            <a:ext cx="6342062" cy="1149350"/>
          </a:xfrm>
          <a:solidFill>
            <a:srgbClr val="FFFF99">
              <a:alpha val="53000"/>
            </a:srgbClr>
          </a:solidFill>
        </p:spPr>
        <p:txBody>
          <a:bodyPr/>
          <a:lstStyle/>
          <a:p>
            <a:pPr marL="0" indent="0"/>
            <a:r>
              <a:rPr lang="sv-SE" altLang="sv-SE" sz="1600"/>
              <a:t>Krav för svaga 2-öppningar:</a:t>
            </a:r>
          </a:p>
          <a:p>
            <a:pPr marL="457200" lvl="1" indent="0">
              <a:buFont typeface="Wingdings" panose="05000000000000000000" pitchFamily="2" charset="2"/>
              <a:buChar char="l"/>
            </a:pPr>
            <a:r>
              <a:rPr lang="sv-SE" altLang="sv-SE" sz="1400"/>
              <a:t> En bra sexkortsfärg (minst två honnörer)</a:t>
            </a:r>
          </a:p>
          <a:p>
            <a:pPr marL="457200" lvl="1" indent="0">
              <a:buFont typeface="Wingdings" panose="05000000000000000000" pitchFamily="2" charset="2"/>
              <a:buChar char="l"/>
            </a:pPr>
            <a:r>
              <a:rPr lang="sv-SE" altLang="sv-SE" sz="1400"/>
              <a:t> Ingen fyrkorts sidofärg i högfärg.</a:t>
            </a:r>
          </a:p>
          <a:p>
            <a:pPr marL="457200" lvl="1" indent="0">
              <a:buFont typeface="Wingdings" panose="05000000000000000000" pitchFamily="2" charset="2"/>
              <a:buChar char="l"/>
            </a:pPr>
            <a:r>
              <a:rPr lang="sv-SE" altLang="sv-SE" sz="1400"/>
              <a:t> 6 – 11 hp</a:t>
            </a:r>
          </a:p>
        </p:txBody>
      </p:sp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1714500" y="1039813"/>
            <a:ext cx="49911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/>
              <a:t>2</a:t>
            </a:r>
            <a:r>
              <a:rPr lang="sv-SE" altLang="sv-SE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</a:t>
            </a:r>
            <a:r>
              <a:rPr lang="sv-SE" altLang="sv-SE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2</a:t>
            </a:r>
            <a:r>
              <a:rPr lang="sv-SE" altLang="sv-SE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</a:t>
            </a:r>
            <a:r>
              <a:rPr lang="sv-SE" altLang="sv-SE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eller 2. 	OBS 2 är inte ett svagt bud.</a:t>
            </a:r>
          </a:p>
        </p:txBody>
      </p:sp>
      <p:pic>
        <p:nvPicPr>
          <p:cNvPr id="143365" name="Picture 5" descr="Klipp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75" y="3108325"/>
            <a:ext cx="4699000" cy="1096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367" name="Text Box 7"/>
          <p:cNvSpPr txBox="1">
            <a:spLocks noChangeArrowheads="1"/>
          </p:cNvSpPr>
          <p:nvPr/>
        </p:nvSpPr>
        <p:spPr bwMode="auto">
          <a:xfrm>
            <a:off x="1749969" y="4225925"/>
            <a:ext cx="6215062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Font typeface="Wingdings" panose="05000000000000000000" pitchFamily="2" charset="2"/>
              <a:buAutoNum type="alphaLcParenR"/>
            </a:pPr>
            <a:r>
              <a:rPr lang="sv-SE" altLang="sv-SE" sz="1600">
                <a:latin typeface="Verdana" panose="020B0604030504040204" pitchFamily="34" charset="0"/>
              </a:rPr>
              <a:t>En bra sexkortsfärg, öppna med 2</a:t>
            </a:r>
            <a:r>
              <a:rPr lang="sv-SE" altLang="sv-SE" sz="1600">
                <a:latin typeface="Verdana" panose="020B0604030504040204" pitchFamily="34" charset="0"/>
                <a:sym typeface="Symbol" panose="05050102010706020507" pitchFamily="18" charset="2"/>
              </a:rPr>
              <a:t>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AutoNum type="alphaLcParenR"/>
            </a:pPr>
            <a:r>
              <a:rPr lang="sv-SE" altLang="sv-SE" sz="1600" b="1">
                <a:latin typeface="Verdana" panose="020B0604030504040204" pitchFamily="34" charset="0"/>
              </a:rPr>
              <a:t>Pass</a:t>
            </a:r>
            <a:r>
              <a:rPr lang="sv-SE" altLang="sv-SE" sz="1600">
                <a:latin typeface="Verdana" panose="020B0604030504040204" pitchFamily="34" charset="0"/>
              </a:rPr>
              <a:t>. - För dålig spaderfärg. Färgens kvalitet är viktigare än honnörsstyrka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AutoNum type="alphaLcParenR"/>
            </a:pPr>
            <a:r>
              <a:rPr lang="sv-SE" altLang="sv-SE" sz="1600">
                <a:latin typeface="Verdana" panose="020B0604030504040204" pitchFamily="34" charset="0"/>
              </a:rPr>
              <a:t>Öppna </a:t>
            </a:r>
            <a:r>
              <a:rPr lang="sv-SE" altLang="sv-SE" sz="1600" b="1">
                <a:latin typeface="Verdana" panose="020B0604030504040204" pitchFamily="34" charset="0"/>
              </a:rPr>
              <a:t>inte</a:t>
            </a:r>
            <a:r>
              <a:rPr lang="sv-SE" altLang="sv-SE" sz="1600">
                <a:latin typeface="Verdana" panose="020B0604030504040204" pitchFamily="34" charset="0"/>
              </a:rPr>
              <a:t> med 2</a:t>
            </a:r>
            <a:r>
              <a:rPr lang="sv-SE" altLang="sv-SE" sz="1600">
                <a:latin typeface="Verdana" panose="020B0604030504040204" pitchFamily="34" charset="0"/>
                <a:sym typeface="Symbol" panose="05050102010706020507" pitchFamily="18" charset="2"/>
              </a:rPr>
              <a:t>. Handen innehåller en fyrkorts sidofärg i hjärter. Den optimistiske öppnar med 1, pessimisten passar.</a:t>
            </a:r>
          </a:p>
        </p:txBody>
      </p:sp>
      <p:sp>
        <p:nvSpPr>
          <p:cNvPr id="143368" name="Text Box 8"/>
          <p:cNvSpPr txBox="1">
            <a:spLocks noChangeArrowheads="1"/>
          </p:cNvSpPr>
          <p:nvPr/>
        </p:nvSpPr>
        <p:spPr bwMode="auto">
          <a:xfrm>
            <a:off x="1989138" y="2825750"/>
            <a:ext cx="10287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400"/>
              <a:t>Exempel:</a:t>
            </a:r>
          </a:p>
        </p:txBody>
      </p:sp>
      <p:sp>
        <p:nvSpPr>
          <p:cNvPr id="143370" name="Text Box 10"/>
          <p:cNvSpPr txBox="1">
            <a:spLocks noChangeArrowheads="1"/>
          </p:cNvSpPr>
          <p:nvPr/>
        </p:nvSpPr>
        <p:spPr bwMode="auto">
          <a:xfrm>
            <a:off x="8172450" y="260350"/>
            <a:ext cx="681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Start</a:t>
            </a:r>
            <a:endParaRPr lang="sv-SE" altLang="sv-SE" sz="1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257"/>
          <p:cNvSpPr txBox="1">
            <a:spLocks noChangeArrowheads="1"/>
          </p:cNvSpPr>
          <p:nvPr/>
        </p:nvSpPr>
        <p:spPr bwMode="auto">
          <a:xfrm>
            <a:off x="474072" y="355798"/>
            <a:ext cx="9749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Tillbaka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108325" y="644525"/>
            <a:ext cx="3324225" cy="354013"/>
          </a:xfrm>
        </p:spPr>
        <p:txBody>
          <a:bodyPr/>
          <a:lstStyle/>
          <a:p>
            <a:pPr algn="ctr"/>
            <a:r>
              <a:rPr lang="sv-SE" altLang="sv-SE"/>
              <a:t>Spärröppningar</a:t>
            </a:r>
            <a:endParaRPr lang="sv-SE" altLang="sv-SE" sz="200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713" y="1706563"/>
            <a:ext cx="8051800" cy="2405062"/>
          </a:xfrm>
        </p:spPr>
        <p:txBody>
          <a:bodyPr/>
          <a:lstStyle/>
          <a:p>
            <a:pPr marL="457200" indent="-457200">
              <a:buSzPct val="90000"/>
              <a:buFont typeface="Wingdings" panose="05000000000000000000" pitchFamily="2" charset="2"/>
              <a:buAutoNum type="arabicPeriod"/>
            </a:pPr>
            <a:r>
              <a:rPr lang="sv-SE" altLang="sv-SE" sz="1800"/>
              <a:t>Skall innehålla en 7-kortsfärg med 6-11 hp.</a:t>
            </a:r>
          </a:p>
          <a:p>
            <a:pPr marL="457200" indent="-457200">
              <a:buSzPct val="90000"/>
              <a:buFont typeface="Wingdings" panose="05000000000000000000" pitchFamily="2" charset="2"/>
              <a:buAutoNum type="arabicPeriod"/>
            </a:pPr>
            <a:r>
              <a:rPr lang="sv-SE" altLang="sv-SE" sz="1800"/>
              <a:t>Handen får inte innehålla någon 4-korts sidofärg (högfärg).</a:t>
            </a:r>
          </a:p>
          <a:p>
            <a:pPr marL="457200" indent="-457200">
              <a:buSzPct val="90000"/>
              <a:buFont typeface="Wingdings" panose="05000000000000000000" pitchFamily="2" charset="2"/>
              <a:buAutoNum type="arabicPeriod"/>
            </a:pPr>
            <a:r>
              <a:rPr lang="sv-SE" altLang="sv-SE" sz="1800"/>
              <a:t>Färgen skall innehålla minst två honnörer.</a:t>
            </a:r>
          </a:p>
          <a:p>
            <a:pPr marL="457200" indent="-457200">
              <a:buSzPct val="90000"/>
              <a:buFont typeface="Wingdings" panose="05000000000000000000" pitchFamily="2" charset="2"/>
              <a:buAutoNum type="arabicPeriod"/>
            </a:pPr>
            <a:r>
              <a:rPr lang="sv-SE" altLang="sv-SE" sz="1800"/>
              <a:t>Om din partner inte hunnit bjuda, skall färgen innehålla minst två </a:t>
            </a:r>
            <a:r>
              <a:rPr lang="sv-SE" altLang="sv-SE" sz="1800" b="1"/>
              <a:t>topp</a:t>
            </a:r>
            <a:r>
              <a:rPr lang="sv-SE" altLang="sv-SE" sz="1800"/>
              <a:t>honnörer. Detta för att inte spärra bort din partner, och möjliggöra för partnern att se om 9 snabb-stick finns för att bjuda 3NT.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8172450" y="260350"/>
            <a:ext cx="681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Start</a:t>
            </a:r>
            <a:endParaRPr lang="sv-SE" altLang="sv-SE" sz="1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3248025" y="1052513"/>
            <a:ext cx="310515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/>
              <a:t>med 3</a:t>
            </a:r>
            <a:r>
              <a:rPr lang="sv-SE" altLang="sv-SE">
                <a:sym typeface="Symbol" panose="05050102010706020507" pitchFamily="18" charset="2"/>
              </a:rPr>
              <a:t>, 3</a:t>
            </a:r>
            <a:r>
              <a:rPr lang="sv-SE" altLang="sv-SE">
                <a:solidFill>
                  <a:srgbClr val="FF3300"/>
                </a:solidFill>
                <a:sym typeface="Symbol" panose="05050102010706020507" pitchFamily="18" charset="2"/>
              </a:rPr>
              <a:t></a:t>
            </a:r>
            <a:r>
              <a:rPr lang="sv-SE" altLang="sv-SE">
                <a:sym typeface="Symbol" panose="05050102010706020507" pitchFamily="18" charset="2"/>
              </a:rPr>
              <a:t>, 3</a:t>
            </a:r>
            <a:r>
              <a:rPr lang="sv-SE" altLang="sv-SE">
                <a:solidFill>
                  <a:srgbClr val="FF3300"/>
                </a:solidFill>
                <a:sym typeface="Symbol" panose="05050102010706020507" pitchFamily="18" charset="2"/>
              </a:rPr>
              <a:t></a:t>
            </a:r>
            <a:r>
              <a:rPr lang="sv-SE" altLang="sv-SE">
                <a:sym typeface="Symbol" panose="05050102010706020507" pitchFamily="18" charset="2"/>
              </a:rPr>
              <a:t>, eller 3</a:t>
            </a:r>
          </a:p>
        </p:txBody>
      </p:sp>
      <p:sp>
        <p:nvSpPr>
          <p:cNvPr id="145416" name="Rectangle 8"/>
          <p:cNvSpPr>
            <a:spLocks noChangeArrowheads="1"/>
          </p:cNvSpPr>
          <p:nvPr/>
        </p:nvSpPr>
        <p:spPr bwMode="auto">
          <a:xfrm>
            <a:off x="3654425" y="4630738"/>
            <a:ext cx="1841500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l">
              <a:spcBef>
                <a:spcPct val="0"/>
              </a:spcBef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00000"/>
              </a:lnSpc>
              <a:buClrTx/>
              <a:buSzTx/>
              <a:buFontTx/>
              <a:buNone/>
            </a:pPr>
            <a:r>
              <a:rPr lang="sv-SE" altLang="sv-SE" sz="1800">
                <a:solidFill>
                  <a:schemeClr val="folHlink"/>
                </a:solidFill>
                <a:hlinkClick r:id="rId3" action="ppaction://hlinksldjump"/>
              </a:rPr>
              <a:t>Se exempel</a:t>
            </a:r>
            <a:endParaRPr lang="sv-SE" altLang="sv-SE" sz="1400">
              <a:solidFill>
                <a:schemeClr val="folHlink"/>
              </a:solidFill>
              <a:sym typeface="Symbol" panose="05050102010706020507" pitchFamily="18" charset="2"/>
            </a:endParaRPr>
          </a:p>
        </p:txBody>
      </p:sp>
      <p:sp>
        <p:nvSpPr>
          <p:cNvPr id="145423" name="AutoShap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437063" y="4302125"/>
            <a:ext cx="288925" cy="373063"/>
          </a:xfrm>
          <a:prstGeom prst="downArrow">
            <a:avLst>
              <a:gd name="adj1" fmla="val 50000"/>
              <a:gd name="adj2" fmla="val 322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0" name="Text Box 257"/>
          <p:cNvSpPr txBox="1">
            <a:spLocks noChangeArrowheads="1"/>
          </p:cNvSpPr>
          <p:nvPr/>
        </p:nvSpPr>
        <p:spPr bwMode="auto">
          <a:xfrm>
            <a:off x="696141" y="364854"/>
            <a:ext cx="9749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Tillbaka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6075" y="681038"/>
            <a:ext cx="5786438" cy="428625"/>
          </a:xfrm>
        </p:spPr>
        <p:txBody>
          <a:bodyPr/>
          <a:lstStyle/>
          <a:p>
            <a:pPr algn="ctr"/>
            <a:r>
              <a:rPr lang="sv-SE" altLang="sv-SE" sz="2000"/>
              <a:t>Spärröppning på tretricksnivån - Exempel</a:t>
            </a:r>
            <a:endParaRPr lang="sv-SE" altLang="sv-SE" sz="1600">
              <a:solidFill>
                <a:schemeClr val="tx1"/>
              </a:solidFill>
              <a:sym typeface="Symbol" panose="05050102010706020507" pitchFamily="18" charset="2"/>
            </a:endParaRPr>
          </a:p>
        </p:txBody>
      </p:sp>
      <p:sp>
        <p:nvSpPr>
          <p:cNvPr id="148485" name="Text Box 5"/>
          <p:cNvSpPr txBox="1">
            <a:spLocks noChangeArrowheads="1"/>
          </p:cNvSpPr>
          <p:nvPr/>
        </p:nvSpPr>
        <p:spPr bwMode="auto">
          <a:xfrm>
            <a:off x="8172450" y="260350"/>
            <a:ext cx="681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Start</a:t>
            </a:r>
            <a:endParaRPr lang="sv-SE" altLang="sv-SE" sz="1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1220788" y="1706563"/>
            <a:ext cx="2024062" cy="138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sv-SE" altLang="sv-SE" sz="1600">
                <a:solidFill>
                  <a:schemeClr val="hlink"/>
                </a:solidFill>
              </a:rPr>
              <a:t>Syd =Din hand</a:t>
            </a:r>
            <a:endParaRPr lang="sv-SE" altLang="sv-SE" sz="1600">
              <a:solidFill>
                <a:schemeClr val="hlink"/>
              </a:solidFill>
              <a:sym typeface="Symbol" panose="05050102010706020507" pitchFamily="18" charset="2"/>
            </a:endParaRPr>
          </a:p>
          <a:p>
            <a:pPr algn="l"/>
            <a:r>
              <a:rPr lang="sv-SE" altLang="sv-SE">
                <a:sym typeface="Symbol" panose="05050102010706020507" pitchFamily="18" charset="2"/>
              </a:rPr>
              <a:t></a:t>
            </a:r>
            <a:r>
              <a:rPr lang="sv-SE" altLang="sv-SE" sz="1600">
                <a:sym typeface="Symbol" panose="05050102010706020507" pitchFamily="18" charset="2"/>
              </a:rPr>
              <a:t>: 9,8</a:t>
            </a:r>
          </a:p>
          <a:p>
            <a:pPr algn="l"/>
            <a:r>
              <a:rPr lang="sv-SE" altLang="sv-SE">
                <a:solidFill>
                  <a:srgbClr val="FF3300"/>
                </a:solidFill>
                <a:sym typeface="Symbol" panose="05050102010706020507" pitchFamily="18" charset="2"/>
              </a:rPr>
              <a:t></a:t>
            </a:r>
            <a:r>
              <a:rPr lang="sv-SE" altLang="sv-SE" sz="1600">
                <a:sym typeface="Symbol" panose="05050102010706020507" pitchFamily="18" charset="2"/>
              </a:rPr>
              <a:t>: 7,3,2</a:t>
            </a:r>
          </a:p>
          <a:p>
            <a:pPr algn="l"/>
            <a:r>
              <a:rPr lang="sv-SE" altLang="sv-SE">
                <a:solidFill>
                  <a:srgbClr val="FF3300"/>
                </a:solidFill>
                <a:sym typeface="Symbol" panose="05050102010706020507" pitchFamily="18" charset="2"/>
              </a:rPr>
              <a:t></a:t>
            </a:r>
            <a:r>
              <a:rPr lang="sv-SE" altLang="sv-SE" sz="1600">
                <a:sym typeface="Symbol" panose="05050102010706020507" pitchFamily="18" charset="2"/>
              </a:rPr>
              <a:t>: 10</a:t>
            </a:r>
          </a:p>
          <a:p>
            <a:pPr algn="l"/>
            <a:r>
              <a:rPr lang="sv-SE" altLang="sv-SE">
                <a:sym typeface="Symbol" panose="05050102010706020507" pitchFamily="18" charset="2"/>
              </a:rPr>
              <a:t></a:t>
            </a:r>
            <a:r>
              <a:rPr lang="sv-SE" altLang="sv-SE" sz="1600">
                <a:sym typeface="Symbol" panose="05050102010706020507" pitchFamily="18" charset="2"/>
              </a:rPr>
              <a:t>: E,D,10,8,5,4,3</a:t>
            </a:r>
            <a:endParaRPr lang="sv-SE" altLang="sv-SE">
              <a:sym typeface="Symbol" panose="05050102010706020507" pitchFamily="18" charset="2"/>
            </a:endParaRPr>
          </a:p>
        </p:txBody>
      </p:sp>
      <p:sp>
        <p:nvSpPr>
          <p:cNvPr id="148489" name="Text Box 9"/>
          <p:cNvSpPr txBox="1">
            <a:spLocks noChangeArrowheads="1"/>
          </p:cNvSpPr>
          <p:nvPr/>
        </p:nvSpPr>
        <p:spPr bwMode="auto">
          <a:xfrm>
            <a:off x="4751388" y="1708150"/>
            <a:ext cx="2149475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sv-SE" altLang="sv-SE" sz="1600">
                <a:solidFill>
                  <a:schemeClr val="hlink"/>
                </a:solidFill>
              </a:rPr>
              <a:t>Nord = Din partner</a:t>
            </a:r>
            <a:endParaRPr lang="sv-SE" altLang="sv-SE" sz="1600">
              <a:solidFill>
                <a:schemeClr val="hlink"/>
              </a:solidFill>
              <a:sym typeface="Symbol" panose="05050102010706020507" pitchFamily="18" charset="2"/>
            </a:endParaRPr>
          </a:p>
          <a:p>
            <a:pPr algn="l"/>
            <a:r>
              <a:rPr lang="sv-SE" altLang="sv-SE">
                <a:sym typeface="Symbol" panose="05050102010706020507" pitchFamily="18" charset="2"/>
              </a:rPr>
              <a:t></a:t>
            </a:r>
            <a:r>
              <a:rPr lang="sv-SE" altLang="sv-SE" sz="1600">
                <a:sym typeface="Symbol" panose="05050102010706020507" pitchFamily="18" charset="2"/>
              </a:rPr>
              <a:t>: E,10,6</a:t>
            </a:r>
          </a:p>
          <a:p>
            <a:pPr algn="l"/>
            <a:r>
              <a:rPr lang="sv-SE" altLang="sv-SE">
                <a:solidFill>
                  <a:srgbClr val="FF3300"/>
                </a:solidFill>
                <a:sym typeface="Symbol" panose="05050102010706020507" pitchFamily="18" charset="2"/>
              </a:rPr>
              <a:t></a:t>
            </a:r>
            <a:r>
              <a:rPr lang="sv-SE" altLang="sv-SE" sz="1600">
                <a:sym typeface="Symbol" panose="05050102010706020507" pitchFamily="18" charset="2"/>
              </a:rPr>
              <a:t>: E,9,5,4</a:t>
            </a:r>
          </a:p>
          <a:p>
            <a:pPr algn="l"/>
            <a:r>
              <a:rPr lang="sv-SE" altLang="sv-SE">
                <a:solidFill>
                  <a:srgbClr val="FF3300"/>
                </a:solidFill>
                <a:sym typeface="Symbol" panose="05050102010706020507" pitchFamily="18" charset="2"/>
              </a:rPr>
              <a:t></a:t>
            </a:r>
            <a:r>
              <a:rPr lang="sv-SE" altLang="sv-SE" sz="1600">
                <a:sym typeface="Symbol" panose="05050102010706020507" pitchFamily="18" charset="2"/>
              </a:rPr>
              <a:t>: K,9,8,7</a:t>
            </a:r>
          </a:p>
          <a:p>
            <a:pPr algn="l"/>
            <a:r>
              <a:rPr lang="sv-SE" altLang="sv-SE">
                <a:sym typeface="Symbol" panose="05050102010706020507" pitchFamily="18" charset="2"/>
              </a:rPr>
              <a:t></a:t>
            </a:r>
            <a:r>
              <a:rPr lang="sv-SE" altLang="sv-SE" sz="1600">
                <a:sym typeface="Symbol" panose="05050102010706020507" pitchFamily="18" charset="2"/>
              </a:rPr>
              <a:t>: K,7</a:t>
            </a:r>
            <a:endParaRPr lang="sv-SE" altLang="sv-SE">
              <a:sym typeface="Symbol" panose="05050102010706020507" pitchFamily="18" charset="2"/>
            </a:endParaRPr>
          </a:p>
        </p:txBody>
      </p:sp>
      <p:sp>
        <p:nvSpPr>
          <p:cNvPr id="148490" name="Text Box 10"/>
          <p:cNvSpPr txBox="1">
            <a:spLocks noChangeArrowheads="1"/>
          </p:cNvSpPr>
          <p:nvPr/>
        </p:nvSpPr>
        <p:spPr bwMode="auto">
          <a:xfrm>
            <a:off x="1433513" y="3865563"/>
            <a:ext cx="608965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 sz="1400"/>
              <a:t>Du har 6 hp, bra klöver och öppnar med 3</a:t>
            </a:r>
            <a:r>
              <a:rPr lang="sv-SE" altLang="sv-SE" sz="1400">
                <a:sym typeface="Symbol" panose="05050102010706020507" pitchFamily="18" charset="2"/>
              </a:rPr>
              <a:t>. </a:t>
            </a:r>
          </a:p>
          <a:p>
            <a:pPr algn="l"/>
            <a:endParaRPr lang="sv-SE" altLang="sv-SE" sz="800">
              <a:sym typeface="Symbol" panose="05050102010706020507" pitchFamily="18" charset="2"/>
            </a:endParaRPr>
          </a:p>
          <a:p>
            <a:pPr algn="l"/>
            <a:r>
              <a:rPr lang="sv-SE" altLang="sv-SE" sz="1400">
                <a:sym typeface="Symbol" panose="05050102010706020507" pitchFamily="18" charset="2"/>
              </a:rPr>
              <a:t>Din partner ser 9 snabbstick (7st </a:t>
            </a:r>
            <a:r>
              <a:rPr lang="sv-SE" altLang="sv-SE" sz="1600">
                <a:sym typeface="Symbol" panose="05050102010706020507" pitchFamily="18" charset="2"/>
              </a:rPr>
              <a:t></a:t>
            </a:r>
            <a:r>
              <a:rPr lang="sv-SE" altLang="sv-SE" sz="1400">
                <a:sym typeface="Symbol" panose="05050102010706020507" pitchFamily="18" charset="2"/>
              </a:rPr>
              <a:t>, </a:t>
            </a:r>
            <a:r>
              <a:rPr lang="sv-SE" altLang="sv-SE" sz="1600">
                <a:sym typeface="Symbol" panose="05050102010706020507" pitchFamily="18" charset="2"/>
              </a:rPr>
              <a:t></a:t>
            </a:r>
            <a:r>
              <a:rPr lang="sv-SE" altLang="sv-SE" sz="1400">
                <a:sym typeface="Symbol" panose="05050102010706020507" pitchFamily="18" charset="2"/>
              </a:rPr>
              <a:t>E, </a:t>
            </a:r>
            <a:r>
              <a:rPr lang="sv-SE" altLang="sv-SE" sz="1600">
                <a:solidFill>
                  <a:srgbClr val="FF3300"/>
                </a:solidFill>
                <a:sym typeface="Symbol" panose="05050102010706020507" pitchFamily="18" charset="2"/>
              </a:rPr>
              <a:t></a:t>
            </a:r>
            <a:r>
              <a:rPr lang="sv-SE" altLang="sv-SE" sz="1400">
                <a:sym typeface="Symbol" panose="05050102010706020507" pitchFamily="18" charset="2"/>
              </a:rPr>
              <a:t>E, och håll i </a:t>
            </a:r>
            <a:r>
              <a:rPr lang="sv-SE" altLang="sv-SE" sz="1600">
                <a:solidFill>
                  <a:srgbClr val="FF3300"/>
                </a:solidFill>
                <a:sym typeface="Symbol" panose="05050102010706020507" pitchFamily="18" charset="2"/>
              </a:rPr>
              <a:t></a:t>
            </a:r>
            <a:r>
              <a:rPr lang="sv-SE" altLang="sv-SE" sz="1400">
                <a:sym typeface="Symbol" panose="05050102010706020507" pitchFamily="18" charset="2"/>
              </a:rPr>
              <a:t>), </a:t>
            </a:r>
            <a:br>
              <a:rPr lang="sv-SE" altLang="sv-SE" sz="1400">
                <a:sym typeface="Symbol" panose="05050102010706020507" pitchFamily="18" charset="2"/>
              </a:rPr>
            </a:br>
            <a:r>
              <a:rPr lang="sv-SE" altLang="sv-SE" sz="1400">
                <a:sym typeface="Symbol" panose="05050102010706020507" pitchFamily="18" charset="2"/>
              </a:rPr>
              <a:t>när du lovat två topphonnörer, och bjuder därför 3NT. </a:t>
            </a:r>
            <a:br>
              <a:rPr lang="sv-SE" altLang="sv-SE" sz="1400">
                <a:sym typeface="Symbol" panose="05050102010706020507" pitchFamily="18" charset="2"/>
              </a:rPr>
            </a:br>
            <a:r>
              <a:rPr lang="sv-SE" altLang="sv-SE" sz="1400">
                <a:sym typeface="Symbol" panose="05050102010706020507" pitchFamily="18" charset="2"/>
              </a:rPr>
              <a:t>Motståndarna har svårt att kliva in och passar.</a:t>
            </a:r>
          </a:p>
          <a:p>
            <a:pPr algn="l"/>
            <a:endParaRPr lang="sv-SE" altLang="sv-SE" sz="800">
              <a:sym typeface="Symbol" panose="05050102010706020507" pitchFamily="18" charset="2"/>
            </a:endParaRPr>
          </a:p>
          <a:p>
            <a:pPr algn="l"/>
            <a:r>
              <a:rPr lang="sv-SE" altLang="sv-SE" sz="1400">
                <a:sym typeface="Symbol" panose="05050102010706020507" pitchFamily="18" charset="2"/>
              </a:rPr>
              <a:t>3NT går hem om inte väst har alla andra 4 klöver. </a:t>
            </a:r>
          </a:p>
          <a:p>
            <a:pPr algn="l"/>
            <a:r>
              <a:rPr lang="sv-SE" altLang="sv-SE" sz="1400">
                <a:sym typeface="Symbol" panose="05050102010706020507" pitchFamily="18" charset="2"/>
              </a:rPr>
              <a:t>Trotts att ni bara har 20 hp går ni med allra största sannolikhet hem i kontraktet. </a:t>
            </a:r>
          </a:p>
        </p:txBody>
      </p:sp>
      <p:sp>
        <p:nvSpPr>
          <p:cNvPr id="148491" name="Text Box 11"/>
          <p:cNvSpPr txBox="1">
            <a:spLocks noChangeArrowheads="1"/>
          </p:cNvSpPr>
          <p:nvPr/>
        </p:nvSpPr>
        <p:spPr bwMode="auto">
          <a:xfrm>
            <a:off x="3379788" y="1746250"/>
            <a:ext cx="631825" cy="138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sv-SE" altLang="sv-SE" sz="1600">
                <a:solidFill>
                  <a:schemeClr val="hlink"/>
                </a:solidFill>
              </a:rPr>
              <a:t>Väst</a:t>
            </a:r>
            <a:endParaRPr lang="sv-SE" altLang="sv-SE" sz="1600">
              <a:solidFill>
                <a:schemeClr val="hlink"/>
              </a:solidFill>
              <a:sym typeface="Symbol" panose="05050102010706020507" pitchFamily="18" charset="2"/>
            </a:endParaRPr>
          </a:p>
          <a:p>
            <a:pPr algn="l"/>
            <a:r>
              <a:rPr lang="sv-SE" altLang="sv-SE">
                <a:sym typeface="Symbol" panose="05050102010706020507" pitchFamily="18" charset="2"/>
              </a:rPr>
              <a:t></a:t>
            </a:r>
            <a:r>
              <a:rPr lang="sv-SE" altLang="sv-SE" sz="1600">
                <a:sym typeface="Symbol" panose="05050102010706020507" pitchFamily="18" charset="2"/>
              </a:rPr>
              <a:t>: ?</a:t>
            </a:r>
          </a:p>
          <a:p>
            <a:pPr algn="l"/>
            <a:r>
              <a:rPr lang="sv-SE" altLang="sv-SE">
                <a:solidFill>
                  <a:srgbClr val="FF3300"/>
                </a:solidFill>
                <a:sym typeface="Symbol" panose="05050102010706020507" pitchFamily="18" charset="2"/>
              </a:rPr>
              <a:t></a:t>
            </a:r>
            <a:r>
              <a:rPr lang="sv-SE" altLang="sv-SE" sz="1600">
                <a:sym typeface="Symbol" panose="05050102010706020507" pitchFamily="18" charset="2"/>
              </a:rPr>
              <a:t>: ?</a:t>
            </a:r>
          </a:p>
          <a:p>
            <a:pPr algn="l"/>
            <a:r>
              <a:rPr lang="sv-SE" altLang="sv-SE">
                <a:solidFill>
                  <a:srgbClr val="FF3300"/>
                </a:solidFill>
                <a:sym typeface="Symbol" panose="05050102010706020507" pitchFamily="18" charset="2"/>
              </a:rPr>
              <a:t></a:t>
            </a:r>
            <a:r>
              <a:rPr lang="sv-SE" altLang="sv-SE" sz="1600">
                <a:sym typeface="Symbol" panose="05050102010706020507" pitchFamily="18" charset="2"/>
              </a:rPr>
              <a:t>: ?</a:t>
            </a:r>
          </a:p>
          <a:p>
            <a:pPr algn="l"/>
            <a:r>
              <a:rPr lang="sv-SE" altLang="sv-SE">
                <a:sym typeface="Symbol" panose="05050102010706020507" pitchFamily="18" charset="2"/>
              </a:rPr>
              <a:t></a:t>
            </a:r>
            <a:r>
              <a:rPr lang="sv-SE" altLang="sv-SE" sz="1600">
                <a:sym typeface="Symbol" panose="05050102010706020507" pitchFamily="18" charset="2"/>
              </a:rPr>
              <a:t>: ?</a:t>
            </a:r>
            <a:endParaRPr lang="sv-SE" altLang="sv-SE">
              <a:sym typeface="Symbol" panose="05050102010706020507" pitchFamily="18" charset="2"/>
            </a:endParaRPr>
          </a:p>
        </p:txBody>
      </p:sp>
      <p:sp>
        <p:nvSpPr>
          <p:cNvPr id="148492" name="Text Box 12"/>
          <p:cNvSpPr txBox="1">
            <a:spLocks noChangeArrowheads="1"/>
          </p:cNvSpPr>
          <p:nvPr/>
        </p:nvSpPr>
        <p:spPr bwMode="auto">
          <a:xfrm>
            <a:off x="7150100" y="1722438"/>
            <a:ext cx="630238" cy="138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sv-SE" altLang="sv-SE" sz="1600">
                <a:solidFill>
                  <a:schemeClr val="hlink"/>
                </a:solidFill>
                <a:sym typeface="Symbol" panose="05050102010706020507" pitchFamily="18" charset="2"/>
              </a:rPr>
              <a:t>Öst</a:t>
            </a:r>
          </a:p>
          <a:p>
            <a:pPr algn="l"/>
            <a:r>
              <a:rPr lang="sv-SE" altLang="sv-SE">
                <a:sym typeface="Symbol" panose="05050102010706020507" pitchFamily="18" charset="2"/>
              </a:rPr>
              <a:t></a:t>
            </a:r>
            <a:r>
              <a:rPr lang="sv-SE" altLang="sv-SE" sz="1600">
                <a:sym typeface="Symbol" panose="05050102010706020507" pitchFamily="18" charset="2"/>
              </a:rPr>
              <a:t>: ?</a:t>
            </a:r>
          </a:p>
          <a:p>
            <a:pPr algn="l"/>
            <a:r>
              <a:rPr lang="sv-SE" altLang="sv-SE">
                <a:solidFill>
                  <a:srgbClr val="FF3300"/>
                </a:solidFill>
                <a:sym typeface="Symbol" panose="05050102010706020507" pitchFamily="18" charset="2"/>
              </a:rPr>
              <a:t></a:t>
            </a:r>
            <a:r>
              <a:rPr lang="sv-SE" altLang="sv-SE" sz="1600">
                <a:sym typeface="Symbol" panose="05050102010706020507" pitchFamily="18" charset="2"/>
              </a:rPr>
              <a:t>: ?</a:t>
            </a:r>
          </a:p>
          <a:p>
            <a:pPr algn="l"/>
            <a:r>
              <a:rPr lang="sv-SE" altLang="sv-SE">
                <a:solidFill>
                  <a:srgbClr val="FF3300"/>
                </a:solidFill>
                <a:sym typeface="Symbol" panose="05050102010706020507" pitchFamily="18" charset="2"/>
              </a:rPr>
              <a:t></a:t>
            </a:r>
            <a:r>
              <a:rPr lang="sv-SE" altLang="sv-SE" sz="1600">
                <a:sym typeface="Symbol" panose="05050102010706020507" pitchFamily="18" charset="2"/>
              </a:rPr>
              <a:t>: ?</a:t>
            </a:r>
          </a:p>
          <a:p>
            <a:pPr algn="l"/>
            <a:r>
              <a:rPr lang="sv-SE" altLang="sv-SE">
                <a:sym typeface="Symbol" panose="05050102010706020507" pitchFamily="18" charset="2"/>
              </a:rPr>
              <a:t></a:t>
            </a:r>
            <a:r>
              <a:rPr lang="sv-SE" altLang="sv-SE" sz="1600">
                <a:sym typeface="Symbol" panose="05050102010706020507" pitchFamily="18" charset="2"/>
              </a:rPr>
              <a:t>: ?</a:t>
            </a:r>
            <a:endParaRPr lang="sv-SE" altLang="sv-SE">
              <a:sym typeface="Symbol" panose="05050102010706020507" pitchFamily="18" charset="2"/>
            </a:endParaRPr>
          </a:p>
        </p:txBody>
      </p:sp>
      <p:sp>
        <p:nvSpPr>
          <p:cNvPr id="148493" name="Text Box 13"/>
          <p:cNvSpPr txBox="1">
            <a:spLocks noChangeArrowheads="1"/>
          </p:cNvSpPr>
          <p:nvPr/>
        </p:nvSpPr>
        <p:spPr bwMode="auto">
          <a:xfrm>
            <a:off x="425450" y="3267075"/>
            <a:ext cx="7970838" cy="44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>
              <a:spcBef>
                <a:spcPct val="0"/>
              </a:spcBef>
              <a:tabLst>
                <a:tab pos="1166813" algn="l"/>
                <a:tab pos="1968500" algn="l"/>
                <a:tab pos="2957513" algn="l"/>
                <a:tab pos="3946525" algn="l"/>
                <a:tab pos="4665663" algn="l"/>
                <a:tab pos="5738813" algn="l"/>
                <a:tab pos="6819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tabLst>
                <a:tab pos="1166813" algn="l"/>
                <a:tab pos="1968500" algn="l"/>
                <a:tab pos="2957513" algn="l"/>
                <a:tab pos="3946525" algn="l"/>
                <a:tab pos="4665663" algn="l"/>
                <a:tab pos="5738813" algn="l"/>
                <a:tab pos="6819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tabLst>
                <a:tab pos="1166813" algn="l"/>
                <a:tab pos="1968500" algn="l"/>
                <a:tab pos="2957513" algn="l"/>
                <a:tab pos="3946525" algn="l"/>
                <a:tab pos="4665663" algn="l"/>
                <a:tab pos="5738813" algn="l"/>
                <a:tab pos="6819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tabLst>
                <a:tab pos="1166813" algn="l"/>
                <a:tab pos="1968500" algn="l"/>
                <a:tab pos="2957513" algn="l"/>
                <a:tab pos="3946525" algn="l"/>
                <a:tab pos="4665663" algn="l"/>
                <a:tab pos="5738813" algn="l"/>
                <a:tab pos="6819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tabLst>
                <a:tab pos="1166813" algn="l"/>
                <a:tab pos="1968500" algn="l"/>
                <a:tab pos="2957513" algn="l"/>
                <a:tab pos="3946525" algn="l"/>
                <a:tab pos="4665663" algn="l"/>
                <a:tab pos="5738813" algn="l"/>
                <a:tab pos="6819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166813" algn="l"/>
                <a:tab pos="1968500" algn="l"/>
                <a:tab pos="2957513" algn="l"/>
                <a:tab pos="3946525" algn="l"/>
                <a:tab pos="4665663" algn="l"/>
                <a:tab pos="5738813" algn="l"/>
                <a:tab pos="6819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166813" algn="l"/>
                <a:tab pos="1968500" algn="l"/>
                <a:tab pos="2957513" algn="l"/>
                <a:tab pos="3946525" algn="l"/>
                <a:tab pos="4665663" algn="l"/>
                <a:tab pos="5738813" algn="l"/>
                <a:tab pos="6819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166813" algn="l"/>
                <a:tab pos="1968500" algn="l"/>
                <a:tab pos="2957513" algn="l"/>
                <a:tab pos="3946525" algn="l"/>
                <a:tab pos="4665663" algn="l"/>
                <a:tab pos="5738813" algn="l"/>
                <a:tab pos="6819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166813" algn="l"/>
                <a:tab pos="1968500" algn="l"/>
                <a:tab pos="2957513" algn="l"/>
                <a:tab pos="3946525" algn="l"/>
                <a:tab pos="4665663" algn="l"/>
                <a:tab pos="5738813" algn="l"/>
                <a:tab pos="6819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 sz="1200" b="1">
                <a:latin typeface="Verdana" panose="020B0604030504040204" pitchFamily="34" charset="0"/>
              </a:rPr>
              <a:t>Budgivning</a:t>
            </a:r>
            <a:r>
              <a:rPr lang="sv-SE" altLang="sv-SE" sz="1200">
                <a:latin typeface="Verdana" panose="020B0604030504040204" pitchFamily="34" charset="0"/>
              </a:rPr>
              <a:t>:</a:t>
            </a:r>
            <a:r>
              <a:rPr lang="sv-SE" altLang="sv-SE" sz="1200">
                <a:latin typeface="Verdana" panose="020B0604030504040204" pitchFamily="34" charset="0"/>
                <a:sym typeface="Symbol" panose="05050102010706020507" pitchFamily="18" charset="2"/>
              </a:rPr>
              <a:t>	</a:t>
            </a:r>
            <a:r>
              <a:rPr lang="sv-SE" altLang="sv-SE" sz="1200" b="1">
                <a:solidFill>
                  <a:schemeClr val="hlink"/>
                </a:solidFill>
                <a:latin typeface="Verdana" panose="020B0604030504040204" pitchFamily="34" charset="0"/>
              </a:rPr>
              <a:t>3</a:t>
            </a:r>
            <a:r>
              <a:rPr lang="sv-SE" altLang="sv-SE" sz="1400" b="1">
                <a:latin typeface="Verdana" panose="020B0604030504040204" pitchFamily="34" charset="0"/>
                <a:sym typeface="Symbol" panose="05050102010706020507" pitchFamily="18" charset="2"/>
              </a:rPr>
              <a:t></a:t>
            </a:r>
            <a:r>
              <a:rPr lang="sv-SE" altLang="sv-SE" sz="1200" b="1">
                <a:solidFill>
                  <a:schemeClr val="hlink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		Pass	 	3 NT	 	Pass</a:t>
            </a:r>
          </a:p>
          <a:p>
            <a:pPr>
              <a:spcBef>
                <a:spcPct val="20000"/>
              </a:spcBef>
            </a:pPr>
            <a:r>
              <a:rPr lang="sv-SE" altLang="sv-SE" sz="1200" b="1">
                <a:solidFill>
                  <a:schemeClr val="hlink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	Pass	 	Pass</a:t>
            </a:r>
          </a:p>
        </p:txBody>
      </p:sp>
      <p:sp>
        <p:nvSpPr>
          <p:cNvPr id="12" name="Text Box 257"/>
          <p:cNvSpPr txBox="1">
            <a:spLocks noChangeArrowheads="1"/>
          </p:cNvSpPr>
          <p:nvPr/>
        </p:nvSpPr>
        <p:spPr bwMode="auto">
          <a:xfrm>
            <a:off x="458566" y="373261"/>
            <a:ext cx="9749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Tillbaka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725613" y="288925"/>
            <a:ext cx="5735637" cy="514350"/>
          </a:xfrm>
        </p:spPr>
        <p:txBody>
          <a:bodyPr/>
          <a:lstStyle/>
          <a:p>
            <a:pPr algn="ctr"/>
            <a:r>
              <a:rPr lang="sv-SE" altLang="sv-SE" sz="2400"/>
              <a:t>Motbudgivning (inkliv och UD)</a:t>
            </a:r>
          </a:p>
        </p:txBody>
      </p:sp>
      <p:graphicFrame>
        <p:nvGraphicFramePr>
          <p:cNvPr id="154678" name="Group 54"/>
          <p:cNvGraphicFramePr>
            <a:graphicFrameLocks noGrp="1"/>
          </p:cNvGraphicFramePr>
          <p:nvPr>
            <p:ph idx="1"/>
          </p:nvPr>
        </p:nvGraphicFramePr>
        <p:xfrm>
          <a:off x="1082675" y="1335088"/>
          <a:ext cx="5505450" cy="3048000"/>
        </p:xfrm>
        <a:graphic>
          <a:graphicData uri="http://schemas.openxmlformats.org/drawingml/2006/table">
            <a:tbl>
              <a:tblPr/>
              <a:tblGrid>
                <a:gridCol w="2341563">
                  <a:extLst>
                    <a:ext uri="{9D8B030D-6E8A-4147-A177-3AD203B41FA5}">
                      <a16:colId xmlns:a16="http://schemas.microsoft.com/office/drawing/2014/main" val="402301980"/>
                    </a:ext>
                  </a:extLst>
                </a:gridCol>
                <a:gridCol w="3163887">
                  <a:extLst>
                    <a:ext uri="{9D8B030D-6E8A-4147-A177-3AD203B41FA5}">
                      <a16:colId xmlns:a16="http://schemas.microsoft.com/office/drawing/2014/main" val="1971772506"/>
                    </a:ext>
                  </a:extLst>
                </a:gridCol>
              </a:tblGrid>
              <a:tr h="515938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sv-SE" altLang="sv-SE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Enkelt färginkliv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11 – 17 hp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bra</a:t>
                      </a:r>
                      <a:r>
                        <a:rPr kumimoji="0" lang="sv-SE" alt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</a:rPr>
                        <a:t>*</a:t>
                      </a:r>
                      <a:r>
                        <a:rPr kumimoji="0" lang="sv-SE" alt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minst 5 kortsfärg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7315584"/>
                  </a:ext>
                </a:extLst>
              </a:tr>
              <a:tr h="571500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Hoppande färginkliv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 – 10 hp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bra</a:t>
                      </a:r>
                      <a:r>
                        <a:rPr kumimoji="0" lang="sv-SE" altLang="sv-SE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00"/>
                          </a:solidFill>
                          <a:effectLst/>
                          <a:latin typeface="Verdana" panose="020B0604030504040204" pitchFamily="34" charset="0"/>
                        </a:rPr>
                        <a:t>*</a:t>
                      </a:r>
                      <a:r>
                        <a:rPr kumimoji="0" lang="sv-SE" alt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minst 6 kortsfärg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698543"/>
                  </a:ext>
                </a:extLst>
              </a:tr>
              <a:tr h="628650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sv-SE" altLang="sv-SE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Sanginkliv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15 – 17 hp, jämn hand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håll i öppningsfärgen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5264201"/>
                  </a:ext>
                </a:extLst>
              </a:tr>
              <a:tr h="628650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anose="020B0604030504040204" pitchFamily="34" charset="0"/>
                        </a:rPr>
                        <a:t>Dubbelt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anose="020B0604030504040204" pitchFamily="34" charset="0"/>
                        </a:rPr>
                        <a:t>(UD)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81000" indent="-381000"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marL="800100" indent="-342900"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marL="1257300" indent="-342900"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marL="1714500" indent="-342900"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marL="2171700" indent="-342900"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marL="26289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marL="30861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marL="35433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marL="4000500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a. 12 – 17 hp</a:t>
                      </a:r>
                    </a:p>
                    <a:p>
                      <a:pPr marL="381000" marR="0" lvl="0" indent="-381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b. Minst 18 hp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20292"/>
                  </a:ext>
                </a:extLst>
              </a:tr>
            </a:tbl>
          </a:graphicData>
        </a:graphic>
      </p:graphicFrame>
      <p:sp>
        <p:nvSpPr>
          <p:cNvPr id="154663" name="Text Box 39"/>
          <p:cNvSpPr txBox="1">
            <a:spLocks noChangeArrowheads="1"/>
          </p:cNvSpPr>
          <p:nvPr/>
        </p:nvSpPr>
        <p:spPr bwMode="auto">
          <a:xfrm>
            <a:off x="3060700" y="876300"/>
            <a:ext cx="2738438" cy="3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2400">
                <a:solidFill>
                  <a:srgbClr val="006600"/>
                </a:solidFill>
              </a:rPr>
              <a:t>Sammanfattning</a:t>
            </a:r>
          </a:p>
        </p:txBody>
      </p:sp>
      <p:sp>
        <p:nvSpPr>
          <p:cNvPr id="154664" name="Text Box 40"/>
          <p:cNvSpPr txBox="1">
            <a:spLocks noChangeArrowheads="1"/>
          </p:cNvSpPr>
          <p:nvPr/>
        </p:nvSpPr>
        <p:spPr bwMode="auto">
          <a:xfrm>
            <a:off x="947738" y="4494213"/>
            <a:ext cx="3287712" cy="781050"/>
          </a:xfrm>
          <a:prstGeom prst="rect">
            <a:avLst/>
          </a:prstGeom>
          <a:solidFill>
            <a:srgbClr val="FFFF99">
              <a:alpha val="30000"/>
            </a:srgbClr>
          </a:solidFill>
          <a:ln w="31750" cmpd="thinThick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sv-SE" altLang="sv-SE">
                <a:solidFill>
                  <a:schemeClr val="tx2"/>
                </a:solidFill>
              </a:rPr>
              <a:t>En </a:t>
            </a:r>
            <a:r>
              <a:rPr lang="sv-SE" altLang="sv-SE">
                <a:solidFill>
                  <a:srgbClr val="FF3300"/>
                </a:solidFill>
              </a:rPr>
              <a:t>UD</a:t>
            </a:r>
            <a:r>
              <a:rPr lang="sv-SE" altLang="sv-SE">
                <a:solidFill>
                  <a:schemeClr val="tx2"/>
                </a:solidFill>
              </a:rPr>
              <a:t> lovar normalt minst tre kort i de objudna färgerna. Undantag (</a:t>
            </a:r>
            <a:r>
              <a:rPr lang="sv-SE" altLang="sv-SE"/>
              <a:t>b</a:t>
            </a:r>
            <a:r>
              <a:rPr lang="sv-SE" altLang="sv-SE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154666" name="Text Box 42"/>
          <p:cNvSpPr txBox="1">
            <a:spLocks noChangeArrowheads="1"/>
          </p:cNvSpPr>
          <p:nvPr/>
        </p:nvSpPr>
        <p:spPr bwMode="auto">
          <a:xfrm>
            <a:off x="4321175" y="4491038"/>
            <a:ext cx="4540250" cy="1003300"/>
          </a:xfrm>
          <a:prstGeom prst="rect">
            <a:avLst/>
          </a:prstGeom>
          <a:solidFill>
            <a:srgbClr val="FFFF99">
              <a:alpha val="30000"/>
            </a:srgbClr>
          </a:solidFill>
          <a:ln w="31750" cmpd="thinThick" algn="ctr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82563" indent="-182563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 sz="1400">
                <a:solidFill>
                  <a:schemeClr val="tx2"/>
                </a:solidFill>
                <a:latin typeface="Verdana" panose="020B0604030504040204" pitchFamily="34" charset="0"/>
              </a:rPr>
              <a:t>	</a:t>
            </a:r>
            <a:r>
              <a:rPr lang="sv-SE" altLang="sv-SE" sz="1600">
                <a:solidFill>
                  <a:schemeClr val="tx2"/>
                </a:solidFill>
                <a:latin typeface="Verdana" panose="020B0604030504040204" pitchFamily="34" charset="0"/>
              </a:rPr>
              <a:t>Som svarshand, </a:t>
            </a:r>
            <a:r>
              <a:rPr lang="sv-SE" altLang="sv-SE" sz="1600" u="sng">
                <a:solidFill>
                  <a:schemeClr val="tx2"/>
                </a:solidFill>
                <a:latin typeface="Verdana" panose="020B0604030504040204" pitchFamily="34" charset="0"/>
              </a:rPr>
              <a:t>måste</a:t>
            </a:r>
            <a:r>
              <a:rPr lang="sv-SE" altLang="sv-SE" sz="1600">
                <a:solidFill>
                  <a:schemeClr val="tx2"/>
                </a:solidFill>
                <a:latin typeface="Verdana" panose="020B0604030504040204" pitchFamily="34" charset="0"/>
              </a:rPr>
              <a:t> du bjuda efter </a:t>
            </a:r>
            <a:r>
              <a:rPr lang="sv-SE" altLang="sv-SE" sz="1600">
                <a:solidFill>
                  <a:srgbClr val="FF3300"/>
                </a:solidFill>
                <a:latin typeface="Verdana" panose="020B0604030504040204" pitchFamily="34" charset="0"/>
              </a:rPr>
              <a:t>UD</a:t>
            </a:r>
            <a:r>
              <a:rPr lang="sv-SE" altLang="sv-SE" sz="1600">
                <a:solidFill>
                  <a:schemeClr val="tx2"/>
                </a:solidFill>
                <a:latin typeface="Verdana" panose="020B0604030504040204" pitchFamily="34" charset="0"/>
              </a:rPr>
              <a:t> om inte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sv-SE" altLang="sv-SE" sz="1600">
                <a:solidFill>
                  <a:schemeClr val="tx2"/>
                </a:solidFill>
                <a:latin typeface="Verdana" panose="020B0604030504040204" pitchFamily="34" charset="0"/>
              </a:rPr>
              <a:t>du har en långfärg i motståndarnas färg</a:t>
            </a:r>
          </a:p>
          <a:p>
            <a:pPr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sv-SE" altLang="sv-SE" sz="1600">
                <a:solidFill>
                  <a:schemeClr val="tx2"/>
                </a:solidFill>
                <a:latin typeface="Verdana" panose="020B0604030504040204" pitchFamily="34" charset="0"/>
              </a:rPr>
              <a:t>motståndaren före dig anger ett bud</a:t>
            </a:r>
          </a:p>
        </p:txBody>
      </p:sp>
      <p:sp>
        <p:nvSpPr>
          <p:cNvPr id="154668" name="Text Box 44"/>
          <p:cNvSpPr txBox="1">
            <a:spLocks noChangeArrowheads="1"/>
          </p:cNvSpPr>
          <p:nvPr/>
        </p:nvSpPr>
        <p:spPr bwMode="auto">
          <a:xfrm>
            <a:off x="8172450" y="260350"/>
            <a:ext cx="681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Start</a:t>
            </a:r>
            <a:endParaRPr lang="sv-SE" altLang="sv-SE" sz="1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4679" name="Text Box 55"/>
          <p:cNvSpPr txBox="1">
            <a:spLocks noChangeArrowheads="1"/>
          </p:cNvSpPr>
          <p:nvPr/>
        </p:nvSpPr>
        <p:spPr bwMode="auto">
          <a:xfrm>
            <a:off x="6664325" y="1935163"/>
            <a:ext cx="2106613" cy="296862"/>
          </a:xfrm>
          <a:prstGeom prst="rect">
            <a:avLst/>
          </a:prstGeom>
          <a:solidFill>
            <a:schemeClr val="accent1">
              <a:alpha val="23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sv-SE" altLang="sv-SE" sz="1600" b="1">
                <a:solidFill>
                  <a:srgbClr val="FF6600"/>
                </a:solidFill>
              </a:rPr>
              <a:t>*</a:t>
            </a:r>
            <a:r>
              <a:rPr lang="sv-SE" altLang="sv-SE" sz="1600"/>
              <a:t>minst 2 honnörer</a:t>
            </a:r>
          </a:p>
        </p:txBody>
      </p:sp>
      <p:sp>
        <p:nvSpPr>
          <p:cNvPr id="11" name="Text Box 257"/>
          <p:cNvSpPr txBox="1">
            <a:spLocks noChangeArrowheads="1"/>
          </p:cNvSpPr>
          <p:nvPr/>
        </p:nvSpPr>
        <p:spPr bwMode="auto">
          <a:xfrm>
            <a:off x="696141" y="364854"/>
            <a:ext cx="9749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Tillbaka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sv-SE" dirty="0"/>
              <a:t>©</a:t>
            </a:r>
            <a:r>
              <a:rPr lang="sv-SE" altLang="sv-SE" dirty="0"/>
              <a:t> Dan Sundström, Stigtomta Bridgeklubb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79613" y="549275"/>
            <a:ext cx="4281487" cy="463550"/>
          </a:xfrm>
        </p:spPr>
        <p:txBody>
          <a:bodyPr/>
          <a:lstStyle/>
          <a:p>
            <a:pPr algn="ctr"/>
            <a:r>
              <a:rPr lang="sv-SE" altLang="sv-SE" b="1"/>
              <a:t>Svar på 1 NT</a:t>
            </a:r>
          </a:p>
        </p:txBody>
      </p:sp>
      <p:graphicFrame>
        <p:nvGraphicFramePr>
          <p:cNvPr id="88257" name="Group 193"/>
          <p:cNvGraphicFramePr>
            <a:graphicFrameLocks noGrp="1"/>
          </p:cNvGraphicFramePr>
          <p:nvPr>
            <p:ph type="tbl" idx="1"/>
          </p:nvPr>
        </p:nvGraphicFramePr>
        <p:xfrm>
          <a:off x="1800225" y="1160463"/>
          <a:ext cx="6737350" cy="3718878"/>
        </p:xfrm>
        <a:graphic>
          <a:graphicData uri="http://schemas.openxmlformats.org/drawingml/2006/table">
            <a:tbl>
              <a:tblPr/>
              <a:tblGrid>
                <a:gridCol w="1346200">
                  <a:extLst>
                    <a:ext uri="{9D8B030D-6E8A-4147-A177-3AD203B41FA5}">
                      <a16:colId xmlns:a16="http://schemas.microsoft.com/office/drawing/2014/main" val="1517685448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55975997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678848543"/>
                    </a:ext>
                  </a:extLst>
                </a:gridCol>
                <a:gridCol w="1349375">
                  <a:extLst>
                    <a:ext uri="{9D8B030D-6E8A-4147-A177-3AD203B41FA5}">
                      <a16:colId xmlns:a16="http://schemas.microsoft.com/office/drawing/2014/main" val="2750697859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127550925"/>
                    </a:ext>
                  </a:extLst>
                </a:gridCol>
              </a:tblGrid>
              <a:tr h="433388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 – 8 POÄNG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</a:rPr>
                        <a:t>STOPPBUD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 – 10 POÄNG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INVITBUD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11+ POÄNG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UTGÅNG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18+ POÄNG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LILLSLAM</a:t>
                      </a:r>
                      <a:endParaRPr kumimoji="0" lang="en-US" altLang="sv-S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22+ POÄNG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STORSLAM</a:t>
                      </a:r>
                      <a:endParaRPr kumimoji="0" lang="en-US" altLang="sv-SE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053932"/>
                  </a:ext>
                </a:extLst>
              </a:tr>
              <a:tr h="442913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 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 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 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7 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7795963"/>
                  </a:ext>
                </a:extLst>
              </a:tr>
              <a:tr h="441325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 ruter</a:t>
                      </a:r>
                      <a:r>
                        <a:rPr kumimoji="0" lang="sv-SE" alt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 minst 5/6 kort</a:t>
                      </a:r>
                      <a:endParaRPr kumimoji="0" lang="sv-SE" alt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 klöver</a:t>
                      </a: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anose="020B0604030504040204" pitchFamily="34" charset="0"/>
                        </a:rPr>
                        <a:t>**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 hjärter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minst 6 kort</a:t>
                      </a:r>
                      <a:endParaRPr kumimoji="0" lang="sv-SE" alt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 klöver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minst 6 kort</a:t>
                      </a:r>
                      <a:endParaRPr kumimoji="0" lang="sv-SE" alt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7 klöver </a:t>
                      </a:r>
                      <a:r>
                        <a:rPr kumimoji="0" lang="sv-SE" alt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minst 6 kort</a:t>
                      </a:r>
                      <a:endParaRPr kumimoji="0" lang="sv-SE" alt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433269"/>
                  </a:ext>
                </a:extLst>
              </a:tr>
              <a:tr h="442913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 hjärter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minst 5/6 kort</a:t>
                      </a:r>
                      <a:endParaRPr kumimoji="0" lang="sv-SE" alt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 ruter</a:t>
                      </a: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anose="020B0604030504040204" pitchFamily="34" charset="0"/>
                        </a:rPr>
                        <a:t>**</a:t>
                      </a:r>
                      <a:endParaRPr kumimoji="0" lang="sv-SE" altLang="sv-SE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 spader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minst 6 kort</a:t>
                      </a:r>
                      <a:endParaRPr kumimoji="0" lang="sv-SE" alt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 ruter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minst 6 kort</a:t>
                      </a:r>
                      <a:endParaRPr kumimoji="0" lang="sv-SE" alt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7 ruter </a:t>
                      </a:r>
                      <a:r>
                        <a:rPr kumimoji="0" lang="sv-SE" alt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minst 6 kort</a:t>
                      </a:r>
                      <a:endParaRPr kumimoji="0" lang="sv-SE" alt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38225"/>
                  </a:ext>
                </a:extLst>
              </a:tr>
              <a:tr h="441325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 spader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minst 5/6 kort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 hjärter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minst 6 kort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(5 klöver)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 hjärter </a:t>
                      </a:r>
                      <a:r>
                        <a:rPr kumimoji="0" lang="sv-SE" alt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minst 6 kort</a:t>
                      </a:r>
                      <a:endParaRPr kumimoji="0" lang="sv-SE" alt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7 hjärter </a:t>
                      </a:r>
                      <a:r>
                        <a:rPr kumimoji="0" lang="sv-SE" alt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minst 6 kort</a:t>
                      </a:r>
                      <a:endParaRPr kumimoji="0" lang="sv-SE" alt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266166"/>
                  </a:ext>
                </a:extLst>
              </a:tr>
              <a:tr h="442913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sv-SE" alt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 spader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minst 6 kort</a:t>
                      </a:r>
                      <a:endParaRPr kumimoji="0" lang="sv-SE" alt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(5 ruter)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 spader </a:t>
                      </a:r>
                      <a:r>
                        <a:rPr kumimoji="0" lang="sv-SE" alt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minst 6 kort</a:t>
                      </a:r>
                      <a:endParaRPr kumimoji="0" lang="sv-SE" alt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7 spader </a:t>
                      </a:r>
                      <a:r>
                        <a:rPr kumimoji="0" lang="sv-SE" altLang="sv-SE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minst 6 kort</a:t>
                      </a:r>
                      <a:endParaRPr kumimoji="0" lang="sv-SE" alt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693854"/>
                  </a:ext>
                </a:extLst>
              </a:tr>
              <a:tr h="441325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sv-SE" alt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 klöver*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 klöver*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 klöver*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 klöver*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145234"/>
                  </a:ext>
                </a:extLst>
              </a:tr>
            </a:tbl>
          </a:graphicData>
        </a:graphic>
      </p:graphicFrame>
      <p:sp>
        <p:nvSpPr>
          <p:cNvPr id="88212" name="Rectangle 148"/>
          <p:cNvSpPr>
            <a:spLocks noChangeArrowheads="1"/>
          </p:cNvSpPr>
          <p:nvPr/>
        </p:nvSpPr>
        <p:spPr bwMode="auto">
          <a:xfrm>
            <a:off x="3023649" y="5026979"/>
            <a:ext cx="59769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/>
              <a:t>* </a:t>
            </a:r>
            <a:r>
              <a:rPr lang="sv-SE" altLang="sv-SE">
                <a:hlinkClick r:id="rId2" action="ppaction://hlinksldjump"/>
              </a:rPr>
              <a:t>2 klöver</a:t>
            </a:r>
            <a:r>
              <a:rPr lang="sv-SE" altLang="sv-SE"/>
              <a:t> är Staymans högfärgsfråga, lovar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/>
              <a:t>minst 9 hp och minst en fyrkorts högfärg.</a:t>
            </a:r>
          </a:p>
        </p:txBody>
      </p:sp>
      <p:sp>
        <p:nvSpPr>
          <p:cNvPr id="88235" name="Text Box 171"/>
          <p:cNvSpPr txBox="1">
            <a:spLocks noChangeArrowheads="1"/>
          </p:cNvSpPr>
          <p:nvPr/>
        </p:nvSpPr>
        <p:spPr bwMode="auto">
          <a:xfrm>
            <a:off x="815975" y="4966554"/>
            <a:ext cx="2504985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" rIns="1800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200" b="1">
                <a:solidFill>
                  <a:srgbClr val="FF3300"/>
                </a:solidFill>
              </a:rPr>
              <a:t>**</a:t>
            </a:r>
            <a:r>
              <a:rPr lang="sv-SE" altLang="sv-SE" sz="1200" b="1"/>
              <a:t> </a:t>
            </a:r>
            <a:r>
              <a:rPr lang="sv-SE" altLang="sv-SE" sz="1200"/>
              <a:t>Minst 6 kort &amp;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200"/>
              <a:t>2 </a:t>
            </a:r>
            <a:r>
              <a:rPr lang="sv-SE" altLang="sv-SE" sz="1200" b="1"/>
              <a:t>topp</a:t>
            </a:r>
            <a:r>
              <a:rPr lang="sv-SE" altLang="sv-SE" sz="1200"/>
              <a:t>honnörer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200"/>
              <a:t>(då går det även att bjuda med </a:t>
            </a:r>
            <a:r>
              <a:rPr lang="sv-SE" altLang="sv-SE" sz="1200" b="1"/>
              <a:t>6</a:t>
            </a:r>
            <a:r>
              <a:rPr lang="sv-SE" altLang="sv-SE" sz="1200"/>
              <a:t> -10 poäng)</a:t>
            </a:r>
          </a:p>
        </p:txBody>
      </p:sp>
      <p:sp>
        <p:nvSpPr>
          <p:cNvPr id="88261" name="Text Box 197"/>
          <p:cNvSpPr txBox="1">
            <a:spLocks noChangeArrowheads="1"/>
          </p:cNvSpPr>
          <p:nvPr/>
        </p:nvSpPr>
        <p:spPr bwMode="auto">
          <a:xfrm>
            <a:off x="8172450" y="260350"/>
            <a:ext cx="681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Start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8262" name="Text Box 198"/>
          <p:cNvSpPr txBox="1">
            <a:spLocks noChangeArrowheads="1"/>
          </p:cNvSpPr>
          <p:nvPr/>
        </p:nvSpPr>
        <p:spPr bwMode="auto">
          <a:xfrm>
            <a:off x="815975" y="5862638"/>
            <a:ext cx="7721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sv-SE" sz="1600">
                <a:solidFill>
                  <a:schemeClr val="folHlink"/>
                </a:solidFill>
              </a:rPr>
              <a:t>  </a:t>
            </a:r>
            <a:r>
              <a:rPr lang="sv-SE" altLang="sv-SE" b="1">
                <a:solidFill>
                  <a:schemeClr val="tx2"/>
                </a:solidFill>
              </a:rPr>
              <a:t>Slambudgivning?</a:t>
            </a:r>
            <a:r>
              <a:rPr lang="sv-SE" altLang="sv-SE"/>
              <a:t> </a:t>
            </a:r>
            <a:r>
              <a:rPr lang="sv-SE" altLang="sv-SE" sz="1600"/>
              <a:t> Blackwoods Ess- och Kungsfråga: </a:t>
            </a:r>
            <a:r>
              <a:rPr lang="sv-SE" altLang="sv-SE" sz="1600">
                <a:hlinkClick r:id="rId4" action="ppaction://hlinksldjump"/>
              </a:rPr>
              <a:t>Se info</a:t>
            </a:r>
            <a:endParaRPr lang="sv-SE" altLang="sv-SE" sz="1600"/>
          </a:p>
        </p:txBody>
      </p:sp>
      <p:sp>
        <p:nvSpPr>
          <p:cNvPr id="88263" name="Text Box 199"/>
          <p:cNvSpPr txBox="1">
            <a:spLocks noChangeArrowheads="1"/>
          </p:cNvSpPr>
          <p:nvPr/>
        </p:nvSpPr>
        <p:spPr bwMode="auto">
          <a:xfrm>
            <a:off x="865188" y="5945188"/>
            <a:ext cx="123825" cy="2190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sv-SE"/>
              <a:t>¹</a:t>
            </a:r>
          </a:p>
        </p:txBody>
      </p:sp>
      <p:sp>
        <p:nvSpPr>
          <p:cNvPr id="88264" name="Text Box 200"/>
          <p:cNvSpPr txBox="1">
            <a:spLocks noChangeArrowheads="1"/>
          </p:cNvSpPr>
          <p:nvPr/>
        </p:nvSpPr>
        <p:spPr bwMode="auto">
          <a:xfrm>
            <a:off x="6689725" y="1382713"/>
            <a:ext cx="123825" cy="2190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sv-SE"/>
              <a:t>¹</a:t>
            </a:r>
          </a:p>
        </p:txBody>
      </p:sp>
      <p:sp>
        <p:nvSpPr>
          <p:cNvPr id="88265" name="Text Box 201"/>
          <p:cNvSpPr txBox="1">
            <a:spLocks noChangeArrowheads="1"/>
          </p:cNvSpPr>
          <p:nvPr/>
        </p:nvSpPr>
        <p:spPr bwMode="auto">
          <a:xfrm>
            <a:off x="8140700" y="1393825"/>
            <a:ext cx="123825" cy="2190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sv-SE"/>
              <a:t>¹</a:t>
            </a:r>
          </a:p>
        </p:txBody>
      </p:sp>
      <p:sp>
        <p:nvSpPr>
          <p:cNvPr id="13" name="Text Box 197"/>
          <p:cNvSpPr txBox="1">
            <a:spLocks noChangeArrowheads="1"/>
          </p:cNvSpPr>
          <p:nvPr/>
        </p:nvSpPr>
        <p:spPr bwMode="auto">
          <a:xfrm>
            <a:off x="475456" y="335112"/>
            <a:ext cx="9749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Tillbaka</a:t>
            </a:r>
            <a:endParaRPr lang="sv-SE" altLang="sv-SE" sz="1400" b="1" i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692150"/>
            <a:ext cx="6154737" cy="752475"/>
          </a:xfrm>
        </p:spPr>
        <p:txBody>
          <a:bodyPr/>
          <a:lstStyle/>
          <a:p>
            <a:r>
              <a:rPr lang="sv-SE" altLang="sv-SE"/>
              <a:t>Staymans högfärgsfråga, 2 klöver</a:t>
            </a:r>
          </a:p>
        </p:txBody>
      </p:sp>
      <p:grpSp>
        <p:nvGrpSpPr>
          <p:cNvPr id="2" name="Organization Chart 5"/>
          <p:cNvGrpSpPr>
            <a:grpSpLocks/>
          </p:cNvGrpSpPr>
          <p:nvPr/>
        </p:nvGrpSpPr>
        <p:grpSpPr bwMode="auto">
          <a:xfrm>
            <a:off x="1187450" y="1484313"/>
            <a:ext cx="6215063" cy="4168775"/>
            <a:chOff x="495" y="1031"/>
            <a:chExt cx="4187" cy="2409"/>
          </a:xfrm>
        </p:grpSpPr>
        <p:cxnSp>
          <p:nvCxnSpPr>
            <p:cNvPr id="93191" name="_s93191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3354" y="1383"/>
              <a:ext cx="132" cy="166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192" name="_s93192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5400000" flipH="1">
              <a:off x="2800" y="1937"/>
              <a:ext cx="132" cy="55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193" name="_s93193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16200000">
              <a:off x="2246" y="1938"/>
              <a:ext cx="132" cy="55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194" name="_s93194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1692" y="1384"/>
              <a:ext cx="132" cy="166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3195" name="_s93195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523" y="1762"/>
              <a:ext cx="132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93196"/>
            <p:cNvSpPr>
              <a:spLocks noChangeArrowheads="1"/>
            </p:cNvSpPr>
            <p:nvPr/>
          </p:nvSpPr>
          <p:spPr bwMode="auto">
            <a:xfrm>
              <a:off x="2156" y="1432"/>
              <a:ext cx="864" cy="26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4486" tIns="42243" rIns="84486" bIns="42243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1NT</a:t>
              </a:r>
            </a:p>
          </p:txBody>
        </p:sp>
        <p:sp>
          <p:nvSpPr>
            <p:cNvPr id="4" name="_s93197"/>
            <p:cNvSpPr>
              <a:spLocks noChangeArrowheads="1"/>
            </p:cNvSpPr>
            <p:nvPr/>
          </p:nvSpPr>
          <p:spPr bwMode="auto">
            <a:xfrm>
              <a:off x="2156" y="1829"/>
              <a:ext cx="864" cy="32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4486" tIns="42243" rIns="84486" bIns="42243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2</a:t>
              </a:r>
              <a:r>
                <a:rPr kumimoji="0" lang="sv-SE" altLang="sv-SE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sym typeface="Symbol" panose="05050102010706020507" pitchFamily="18" charset="2"/>
                </a:rPr>
                <a:t></a:t>
              </a:r>
            </a:p>
          </p:txBody>
        </p:sp>
        <p:sp>
          <p:nvSpPr>
            <p:cNvPr id="5" name="_s93198"/>
            <p:cNvSpPr>
              <a:spLocks noChangeArrowheads="1"/>
            </p:cNvSpPr>
            <p:nvPr/>
          </p:nvSpPr>
          <p:spPr bwMode="auto">
            <a:xfrm>
              <a:off x="495" y="2281"/>
              <a:ext cx="863" cy="29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4486" tIns="42243" rIns="84486" bIns="42243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2</a:t>
              </a:r>
              <a:r>
                <a:rPr kumimoji="0" lang="sv-SE" altLang="sv-SE" sz="2400" b="0" i="0" u="none" strike="noStrike" cap="none" normalizeH="0" baseline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♦</a:t>
              </a:r>
              <a:endParaRPr kumimoji="0" lang="sv-SE" altLang="sv-SE" sz="2400" b="0" i="0" u="none" strike="noStrike" cap="none" normalizeH="0" baseline="0" smtClean="0">
                <a:ln>
                  <a:noFill/>
                </a:ln>
                <a:solidFill>
                  <a:srgbClr val="FF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6" name="_s93199"/>
            <p:cNvSpPr>
              <a:spLocks noChangeArrowheads="1"/>
            </p:cNvSpPr>
            <p:nvPr/>
          </p:nvSpPr>
          <p:spPr bwMode="auto">
            <a:xfrm>
              <a:off x="1603" y="2281"/>
              <a:ext cx="863" cy="29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4486" tIns="42243" rIns="84486" bIns="42243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2</a:t>
              </a:r>
              <a:r>
                <a:rPr kumimoji="0" lang="sv-SE" altLang="sv-SE" sz="2400" b="0" i="0" u="none" strike="noStrike" cap="none" normalizeH="0" baseline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Verdana" panose="020B0604030504040204" pitchFamily="34" charset="0"/>
                  <a:sym typeface="Symbol" panose="05050102010706020507" pitchFamily="18" charset="2"/>
                </a:rPr>
                <a:t></a:t>
              </a:r>
              <a:endParaRPr kumimoji="0" lang="sv-SE" altLang="sv-SE" sz="2400" b="0" i="0" u="none" strike="noStrike" cap="none" normalizeH="0" baseline="0" smtClean="0">
                <a:ln>
                  <a:noFill/>
                </a:ln>
                <a:solidFill>
                  <a:srgbClr val="FF3300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7" name="_s93200"/>
            <p:cNvSpPr>
              <a:spLocks noChangeArrowheads="1"/>
            </p:cNvSpPr>
            <p:nvPr/>
          </p:nvSpPr>
          <p:spPr bwMode="auto">
            <a:xfrm>
              <a:off x="2711" y="2281"/>
              <a:ext cx="863" cy="29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4486" tIns="42243" rIns="84486" bIns="42243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2</a:t>
              </a:r>
              <a:r>
                <a:rPr kumimoji="0" lang="sv-SE" altLang="sv-SE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♠</a:t>
              </a:r>
              <a:endParaRPr kumimoji="0" lang="sv-SE" alt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8" name="_s93201"/>
            <p:cNvSpPr>
              <a:spLocks noChangeArrowheads="1"/>
            </p:cNvSpPr>
            <p:nvPr/>
          </p:nvSpPr>
          <p:spPr bwMode="auto">
            <a:xfrm>
              <a:off x="3819" y="2281"/>
              <a:ext cx="863" cy="29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4486" tIns="42243" rIns="84486" bIns="42243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2NT</a:t>
              </a:r>
            </a:p>
          </p:txBody>
        </p:sp>
      </p:grpSp>
      <p:sp>
        <p:nvSpPr>
          <p:cNvPr id="93203" name="Text Box 19"/>
          <p:cNvSpPr txBox="1">
            <a:spLocks noChangeArrowheads="1"/>
          </p:cNvSpPr>
          <p:nvPr/>
        </p:nvSpPr>
        <p:spPr bwMode="auto">
          <a:xfrm>
            <a:off x="1331913" y="4110038"/>
            <a:ext cx="963612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/>
              <a:t>Ingen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/>
              <a:t>4-korts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/>
              <a:t>högfärg</a:t>
            </a:r>
          </a:p>
        </p:txBody>
      </p:sp>
      <p:sp>
        <p:nvSpPr>
          <p:cNvPr id="93204" name="Text Box 20"/>
          <p:cNvSpPr txBox="1">
            <a:spLocks noChangeArrowheads="1"/>
          </p:cNvSpPr>
          <p:nvPr/>
        </p:nvSpPr>
        <p:spPr bwMode="auto">
          <a:xfrm>
            <a:off x="2916238" y="4292600"/>
            <a:ext cx="10080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/>
              <a:t>4-korts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/>
              <a:t>hjärter</a:t>
            </a:r>
          </a:p>
        </p:txBody>
      </p: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6084888" y="4179888"/>
            <a:ext cx="13684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/>
              <a:t>4-korts hjärter och spader</a:t>
            </a:r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4643438" y="4292600"/>
            <a:ext cx="10096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/>
              <a:t>4-korts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/>
              <a:t>spader</a:t>
            </a: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5003800" y="2997200"/>
            <a:ext cx="442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/>
              <a:t>9+</a:t>
            </a:r>
          </a:p>
        </p:txBody>
      </p:sp>
      <p:sp>
        <p:nvSpPr>
          <p:cNvPr id="93208" name="Text Box 24"/>
          <p:cNvSpPr txBox="1">
            <a:spLocks noChangeArrowheads="1"/>
          </p:cNvSpPr>
          <p:nvPr/>
        </p:nvSpPr>
        <p:spPr bwMode="auto">
          <a:xfrm>
            <a:off x="5076825" y="2276475"/>
            <a:ext cx="10017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/>
              <a:t>15-17 hp</a:t>
            </a:r>
          </a:p>
        </p:txBody>
      </p:sp>
      <p:sp>
        <p:nvSpPr>
          <p:cNvPr id="93212" name="AutoShape 28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276600" y="4897438"/>
            <a:ext cx="288925" cy="373062"/>
          </a:xfrm>
          <a:prstGeom prst="downArrow">
            <a:avLst>
              <a:gd name="adj1" fmla="val 50000"/>
              <a:gd name="adj2" fmla="val 322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3213" name="AutoShape 2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5003800" y="4878388"/>
            <a:ext cx="288925" cy="382587"/>
          </a:xfrm>
          <a:prstGeom prst="downArrow">
            <a:avLst>
              <a:gd name="adj1" fmla="val 50000"/>
              <a:gd name="adj2" fmla="val 3310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3214" name="AutoShape 30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597650" y="4889500"/>
            <a:ext cx="288925" cy="363538"/>
          </a:xfrm>
          <a:prstGeom prst="downArrow">
            <a:avLst>
              <a:gd name="adj1" fmla="val 50000"/>
              <a:gd name="adj2" fmla="val 3145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3215" name="AutoShape 3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646238" y="4881563"/>
            <a:ext cx="288925" cy="373062"/>
          </a:xfrm>
          <a:prstGeom prst="downArrow">
            <a:avLst>
              <a:gd name="adj1" fmla="val 50000"/>
              <a:gd name="adj2" fmla="val 322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3217" name="Text Box 33"/>
          <p:cNvSpPr txBox="1">
            <a:spLocks noChangeArrowheads="1"/>
          </p:cNvSpPr>
          <p:nvPr/>
        </p:nvSpPr>
        <p:spPr bwMode="auto">
          <a:xfrm>
            <a:off x="8172450" y="260350"/>
            <a:ext cx="681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Start</a:t>
            </a:r>
            <a:endParaRPr lang="sv-SE" altLang="sv-SE" sz="1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3218" name="Text Box 34"/>
          <p:cNvSpPr txBox="1">
            <a:spLocks noChangeArrowheads="1"/>
          </p:cNvSpPr>
          <p:nvPr/>
        </p:nvSpPr>
        <p:spPr bwMode="auto">
          <a:xfrm>
            <a:off x="1500188" y="5262563"/>
            <a:ext cx="5580062" cy="2968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v-SE" altLang="sv-SE" sz="1600">
                <a:hlinkClick r:id="rId2" action="ppaction://hlinksldjump"/>
              </a:rPr>
              <a:t>Svarshandens bud efter svaret på högfärgsfrågan</a:t>
            </a:r>
            <a:endParaRPr lang="sv-SE" altLang="sv-SE" sz="1600"/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506412" y="260169"/>
            <a:ext cx="9749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sldjump"/>
              </a:rPr>
              <a:t>Tillbaka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549275"/>
            <a:ext cx="5002213" cy="608013"/>
          </a:xfrm>
        </p:spPr>
        <p:txBody>
          <a:bodyPr/>
          <a:lstStyle/>
          <a:p>
            <a:r>
              <a:rPr lang="sv-SE" altLang="sv-SE"/>
              <a:t>Efter svaret på högfärgsfrågan</a:t>
            </a:r>
          </a:p>
        </p:txBody>
      </p:sp>
      <p:sp>
        <p:nvSpPr>
          <p:cNvPr id="102404" name="Text Box 4"/>
          <p:cNvSpPr txBox="1">
            <a:spLocks noChangeArrowheads="1"/>
          </p:cNvSpPr>
          <p:nvPr/>
        </p:nvSpPr>
        <p:spPr bwMode="auto">
          <a:xfrm>
            <a:off x="1187450" y="1339850"/>
            <a:ext cx="2808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b="1"/>
              <a:t>1NT</a:t>
            </a:r>
            <a:r>
              <a:rPr lang="sv-SE" altLang="sv-SE"/>
              <a:t> - </a:t>
            </a:r>
            <a:r>
              <a:rPr lang="sv-SE" altLang="sv-SE" b="1">
                <a:solidFill>
                  <a:srgbClr val="339933"/>
                </a:solidFill>
              </a:rPr>
              <a:t>2 kl</a:t>
            </a:r>
            <a:r>
              <a:rPr lang="sv-SE" altLang="sv-SE"/>
              <a:t> – </a:t>
            </a:r>
            <a:r>
              <a:rPr lang="sv-SE" altLang="sv-SE" b="1"/>
              <a:t>2 ru</a:t>
            </a:r>
            <a:r>
              <a:rPr lang="sv-SE" altLang="sv-SE"/>
              <a:t> - </a:t>
            </a:r>
            <a:r>
              <a:rPr lang="sv-SE" altLang="sv-SE" b="1">
                <a:solidFill>
                  <a:srgbClr val="339933"/>
                </a:solidFill>
              </a:rPr>
              <a:t>?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3851275" y="1268413"/>
            <a:ext cx="34829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600"/>
              <a:t>Bjud 2 NT med mindre än 11 hp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600"/>
              <a:t>Bjud 3 NT med 11+ hp 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1116013" y="2641600"/>
            <a:ext cx="2951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b="1"/>
              <a:t>1NT</a:t>
            </a:r>
            <a:r>
              <a:rPr lang="sv-SE" altLang="sv-SE"/>
              <a:t> – </a:t>
            </a:r>
            <a:r>
              <a:rPr lang="sv-SE" altLang="sv-SE" b="1">
                <a:solidFill>
                  <a:srgbClr val="339933"/>
                </a:solidFill>
              </a:rPr>
              <a:t>2 kl</a:t>
            </a:r>
            <a:r>
              <a:rPr lang="sv-SE" altLang="sv-SE"/>
              <a:t> – </a:t>
            </a:r>
            <a:r>
              <a:rPr lang="sv-SE" altLang="sv-SE" b="1"/>
              <a:t>2</a:t>
            </a:r>
            <a:r>
              <a:rPr lang="sv-SE" altLang="sv-SE" sz="2400">
                <a:solidFill>
                  <a:srgbClr val="FF3300"/>
                </a:solidFill>
                <a:sym typeface="Symbol" panose="05050102010706020507" pitchFamily="18" charset="2"/>
              </a:rPr>
              <a:t></a:t>
            </a:r>
            <a:r>
              <a:rPr lang="sv-SE" altLang="sv-SE">
                <a:sym typeface="Symbol" panose="05050102010706020507" pitchFamily="18" charset="2"/>
              </a:rPr>
              <a:t>/</a:t>
            </a:r>
            <a:r>
              <a:rPr lang="sv-SE" altLang="sv-SE" sz="2400"/>
              <a:t>♠ </a:t>
            </a:r>
            <a:r>
              <a:rPr lang="sv-SE" altLang="sv-SE"/>
              <a:t>– </a:t>
            </a:r>
            <a:r>
              <a:rPr lang="sv-SE" altLang="sv-SE" b="1">
                <a:solidFill>
                  <a:srgbClr val="339933"/>
                </a:solidFill>
              </a:rPr>
              <a:t>?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3851275" y="1992313"/>
            <a:ext cx="4449763" cy="186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600"/>
              <a:t>Utan trumfstöd: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600"/>
              <a:t>Bjud 2 NT med mindre än 11 hp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600"/>
              <a:t>Bjud 3 NT med 11+ hp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sv-SE" altLang="sv-SE" sz="1600"/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600"/>
              <a:t>Med trumfstöd – räkna även trumfpoäng: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600"/>
              <a:t>Bjud 3</a:t>
            </a:r>
            <a:r>
              <a:rPr lang="sv-SE" altLang="sv-SE">
                <a:solidFill>
                  <a:srgbClr val="FF3300"/>
                </a:solidFill>
                <a:sym typeface="Symbol" panose="05050102010706020507" pitchFamily="18" charset="2"/>
              </a:rPr>
              <a:t></a:t>
            </a:r>
            <a:r>
              <a:rPr lang="sv-SE" altLang="sv-SE">
                <a:sym typeface="Symbol" panose="05050102010706020507" pitchFamily="18" charset="2"/>
              </a:rPr>
              <a:t>/</a:t>
            </a:r>
            <a:r>
              <a:rPr lang="sv-SE" altLang="sv-SE"/>
              <a:t> </a:t>
            </a:r>
            <a:r>
              <a:rPr lang="sv-SE" altLang="sv-SE" sz="1600"/>
              <a:t>med mindre än 11 htp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600"/>
              <a:t>Bjud 4</a:t>
            </a:r>
            <a:r>
              <a:rPr lang="sv-SE" altLang="sv-SE">
                <a:solidFill>
                  <a:srgbClr val="FF3300"/>
                </a:solidFill>
                <a:sym typeface="Symbol" panose="05050102010706020507" pitchFamily="18" charset="2"/>
              </a:rPr>
              <a:t></a:t>
            </a:r>
            <a:r>
              <a:rPr lang="sv-SE" altLang="sv-SE">
                <a:sym typeface="Symbol" panose="05050102010706020507" pitchFamily="18" charset="2"/>
              </a:rPr>
              <a:t>/</a:t>
            </a:r>
            <a:r>
              <a:rPr lang="sv-SE" altLang="sv-SE" sz="1600"/>
              <a:t> med 11+ htp </a:t>
            </a:r>
          </a:p>
        </p:txBody>
      </p:sp>
      <p:sp>
        <p:nvSpPr>
          <p:cNvPr id="102408" name="Text Box 8"/>
          <p:cNvSpPr txBox="1">
            <a:spLocks noChangeArrowheads="1"/>
          </p:cNvSpPr>
          <p:nvPr/>
        </p:nvSpPr>
        <p:spPr bwMode="auto">
          <a:xfrm>
            <a:off x="900113" y="4292600"/>
            <a:ext cx="29511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b="1"/>
              <a:t>1NT</a:t>
            </a:r>
            <a:r>
              <a:rPr lang="sv-SE" altLang="sv-SE"/>
              <a:t> – </a:t>
            </a:r>
            <a:r>
              <a:rPr lang="sv-SE" altLang="sv-SE" b="1">
                <a:solidFill>
                  <a:srgbClr val="339933"/>
                </a:solidFill>
              </a:rPr>
              <a:t>2 kl</a:t>
            </a:r>
            <a:r>
              <a:rPr lang="sv-SE" altLang="sv-SE"/>
              <a:t> – 2NT* – </a:t>
            </a:r>
            <a:r>
              <a:rPr lang="sv-SE" altLang="sv-SE" b="1">
                <a:solidFill>
                  <a:srgbClr val="339933"/>
                </a:solidFill>
              </a:rPr>
              <a:t>?</a:t>
            </a:r>
          </a:p>
        </p:txBody>
      </p:sp>
      <p:sp>
        <p:nvSpPr>
          <p:cNvPr id="102410" name="Text Box 10"/>
          <p:cNvSpPr txBox="1">
            <a:spLocks noChangeArrowheads="1"/>
          </p:cNvSpPr>
          <p:nvPr/>
        </p:nvSpPr>
        <p:spPr bwMode="auto">
          <a:xfrm>
            <a:off x="1258888" y="4729163"/>
            <a:ext cx="23796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600"/>
              <a:t>*= Båda högfärgerna</a:t>
            </a:r>
          </a:p>
        </p:txBody>
      </p:sp>
      <p:sp>
        <p:nvSpPr>
          <p:cNvPr id="102413" name="Text Box 13"/>
          <p:cNvSpPr txBox="1">
            <a:spLocks noChangeArrowheads="1"/>
          </p:cNvSpPr>
          <p:nvPr/>
        </p:nvSpPr>
        <p:spPr bwMode="auto">
          <a:xfrm>
            <a:off x="8172450" y="260350"/>
            <a:ext cx="681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Start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14" name="Text Box 14"/>
          <p:cNvSpPr txBox="1">
            <a:spLocks noChangeArrowheads="1"/>
          </p:cNvSpPr>
          <p:nvPr/>
        </p:nvSpPr>
        <p:spPr bwMode="auto">
          <a:xfrm>
            <a:off x="3851275" y="4076700"/>
            <a:ext cx="3668713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600"/>
              <a:t>Räkna även trumfpoäng: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600"/>
              <a:t>Bjud 3</a:t>
            </a:r>
            <a:r>
              <a:rPr lang="sv-SE" altLang="sv-SE">
                <a:solidFill>
                  <a:srgbClr val="FF3300"/>
                </a:solidFill>
                <a:sym typeface="Symbol" panose="05050102010706020507" pitchFamily="18" charset="2"/>
              </a:rPr>
              <a:t></a:t>
            </a:r>
            <a:r>
              <a:rPr lang="sv-SE" altLang="sv-SE">
                <a:sym typeface="Symbol" panose="05050102010706020507" pitchFamily="18" charset="2"/>
              </a:rPr>
              <a:t>/</a:t>
            </a:r>
            <a:r>
              <a:rPr lang="sv-SE" altLang="sv-SE"/>
              <a:t> </a:t>
            </a:r>
            <a:r>
              <a:rPr lang="sv-SE" altLang="sv-SE" sz="1600"/>
              <a:t>med mindre än 11 htp</a:t>
            </a:r>
          </a:p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600"/>
              <a:t>Bjud 4</a:t>
            </a:r>
            <a:r>
              <a:rPr lang="sv-SE" altLang="sv-SE">
                <a:solidFill>
                  <a:srgbClr val="FF3300"/>
                </a:solidFill>
                <a:sym typeface="Symbol" panose="05050102010706020507" pitchFamily="18" charset="2"/>
              </a:rPr>
              <a:t></a:t>
            </a:r>
            <a:r>
              <a:rPr lang="sv-SE" altLang="sv-SE">
                <a:sym typeface="Symbol" panose="05050102010706020507" pitchFamily="18" charset="2"/>
              </a:rPr>
              <a:t>/</a:t>
            </a:r>
            <a:r>
              <a:rPr lang="sv-SE" altLang="sv-SE" sz="1600"/>
              <a:t> med 11+ htp </a:t>
            </a:r>
          </a:p>
        </p:txBody>
      </p:sp>
      <p:sp>
        <p:nvSpPr>
          <p:cNvPr id="102415" name="Line 15"/>
          <p:cNvSpPr>
            <a:spLocks noChangeShapeType="1"/>
          </p:cNvSpPr>
          <p:nvPr/>
        </p:nvSpPr>
        <p:spPr bwMode="auto">
          <a:xfrm>
            <a:off x="827088" y="1916113"/>
            <a:ext cx="7993062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02416" name="Line 16"/>
          <p:cNvSpPr>
            <a:spLocks noChangeShapeType="1"/>
          </p:cNvSpPr>
          <p:nvPr/>
        </p:nvSpPr>
        <p:spPr bwMode="auto">
          <a:xfrm>
            <a:off x="827088" y="3933825"/>
            <a:ext cx="7993062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5" name="Text Box 33"/>
          <p:cNvSpPr txBox="1">
            <a:spLocks noChangeArrowheads="1"/>
          </p:cNvSpPr>
          <p:nvPr/>
        </p:nvSpPr>
        <p:spPr bwMode="auto">
          <a:xfrm>
            <a:off x="472418" y="260350"/>
            <a:ext cx="9749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Tillbaka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697163" y="496888"/>
            <a:ext cx="2570162" cy="536575"/>
          </a:xfrm>
        </p:spPr>
        <p:txBody>
          <a:bodyPr/>
          <a:lstStyle/>
          <a:p>
            <a:r>
              <a:rPr lang="sv-SE" altLang="sv-SE"/>
              <a:t>Sanghänder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3300" y="1152525"/>
            <a:ext cx="7313613" cy="1209675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sv-SE" altLang="sv-SE" sz="1800"/>
              <a:t>12-14 hp Öppna i färg, bjud närmsta sangbud nästa gång</a:t>
            </a:r>
            <a:r>
              <a:rPr lang="sv-SE" altLang="sv-SE" b="1" baseline="50000">
                <a:solidFill>
                  <a:srgbClr val="339933"/>
                </a:solidFill>
              </a:rPr>
              <a:t>1</a:t>
            </a:r>
            <a:r>
              <a:rPr lang="sv-SE" altLang="sv-SE" sz="1800"/>
              <a:t>.</a:t>
            </a:r>
          </a:p>
          <a:p>
            <a:pPr>
              <a:spcBef>
                <a:spcPct val="50000"/>
              </a:spcBef>
            </a:pPr>
            <a:r>
              <a:rPr lang="sv-SE" altLang="sv-SE" sz="1800"/>
              <a:t>15-17 hp Öppna med 1 NT</a:t>
            </a:r>
          </a:p>
          <a:p>
            <a:pPr>
              <a:spcBef>
                <a:spcPct val="50000"/>
              </a:spcBef>
            </a:pPr>
            <a:r>
              <a:rPr lang="sv-SE" altLang="sv-SE" sz="1800"/>
              <a:t>18-19 hp Öppna färg, hopp</a:t>
            </a:r>
            <a:r>
              <a:rPr lang="sv-SE" altLang="sv-SE" b="1" baseline="50000">
                <a:solidFill>
                  <a:srgbClr val="339933"/>
                </a:solidFill>
              </a:rPr>
              <a:t>2</a:t>
            </a:r>
            <a:r>
              <a:rPr lang="sv-SE" altLang="sv-SE" sz="1800"/>
              <a:t> i sang nästa gång</a:t>
            </a:r>
            <a:r>
              <a:rPr lang="sv-SE" altLang="sv-SE" b="1" baseline="50000">
                <a:solidFill>
                  <a:srgbClr val="339933"/>
                </a:solidFill>
              </a:rPr>
              <a:t>1</a:t>
            </a:r>
            <a:r>
              <a:rPr lang="sv-SE" altLang="sv-SE" sz="1800"/>
              <a:t>.</a:t>
            </a:r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1011238" y="4059238"/>
            <a:ext cx="6954837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 sz="1400" b="1">
                <a:solidFill>
                  <a:srgbClr val="339933"/>
                </a:solidFill>
                <a:latin typeface="Verdana" panose="020B0604030504040204" pitchFamily="34" charset="0"/>
              </a:rPr>
              <a:t>1</a:t>
            </a:r>
            <a:r>
              <a:rPr lang="sv-SE" altLang="sv-SE" sz="1400">
                <a:latin typeface="Verdana" panose="020B0604030504040204" pitchFamily="34" charset="0"/>
              </a:rPr>
              <a:t>. 	Om din partner bjuder en högfärg som du också har, behöver du naturligtvis inte bjuda sang, utan stöttar honom.</a:t>
            </a:r>
          </a:p>
          <a:p>
            <a:pPr>
              <a:spcBef>
                <a:spcPct val="20000"/>
              </a:spcBef>
            </a:pPr>
            <a:r>
              <a:rPr lang="sv-SE" altLang="sv-SE" sz="1400">
                <a:latin typeface="Verdana" panose="020B060403050404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sv-SE" altLang="sv-SE" sz="1400" b="1">
                <a:solidFill>
                  <a:srgbClr val="339933"/>
                </a:solidFill>
                <a:latin typeface="Verdana" panose="020B0604030504040204" pitchFamily="34" charset="0"/>
              </a:rPr>
              <a:t>2</a:t>
            </a:r>
            <a:r>
              <a:rPr lang="sv-SE" altLang="sv-SE" sz="1400">
                <a:latin typeface="Verdana" panose="020B0604030504040204" pitchFamily="34" charset="0"/>
              </a:rPr>
              <a:t>.	Exempel:</a:t>
            </a:r>
          </a:p>
          <a:p>
            <a:pPr>
              <a:spcBef>
                <a:spcPct val="20000"/>
              </a:spcBef>
            </a:pPr>
            <a:r>
              <a:rPr lang="sv-SE" altLang="sv-SE" sz="1400">
                <a:latin typeface="Verdana" panose="020B0604030504040204" pitchFamily="34" charset="0"/>
              </a:rPr>
              <a:t>	1</a:t>
            </a:r>
            <a:r>
              <a:rPr lang="sv-SE" altLang="sv-SE" sz="1400">
                <a:solidFill>
                  <a:srgbClr val="FF33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</a:t>
            </a:r>
            <a:r>
              <a:rPr lang="sv-SE" altLang="sv-SE" sz="1400">
                <a:latin typeface="Verdana" panose="020B0604030504040204" pitchFamily="34" charset="0"/>
              </a:rPr>
              <a:t> - 1</a:t>
            </a:r>
            <a:r>
              <a:rPr lang="sv-SE" altLang="sv-SE" sz="1400">
                <a:latin typeface="Verdana" panose="020B0604030504040204" pitchFamily="34" charset="0"/>
                <a:sym typeface="Symbol" panose="05050102010706020507" pitchFamily="18" charset="2"/>
              </a:rPr>
              <a:t> - 2NT eller</a:t>
            </a:r>
          </a:p>
          <a:p>
            <a:pPr>
              <a:spcBef>
                <a:spcPct val="20000"/>
              </a:spcBef>
            </a:pPr>
            <a:r>
              <a:rPr lang="sv-SE" altLang="sv-SE" sz="1400">
                <a:latin typeface="Verdana" panose="020B0604030504040204" pitchFamily="34" charset="0"/>
                <a:sym typeface="Symbol" panose="05050102010706020507" pitchFamily="18" charset="2"/>
              </a:rPr>
              <a:t>	</a:t>
            </a:r>
            <a:r>
              <a:rPr lang="sv-SE" altLang="sv-SE" sz="1400">
                <a:latin typeface="Verdana" panose="020B0604030504040204" pitchFamily="34" charset="0"/>
              </a:rPr>
              <a:t>1</a:t>
            </a:r>
            <a:r>
              <a:rPr lang="sv-SE" altLang="sv-SE" sz="1400">
                <a:solidFill>
                  <a:srgbClr val="FF33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</a:t>
            </a:r>
            <a:r>
              <a:rPr lang="sv-SE" altLang="sv-SE" sz="1400">
                <a:latin typeface="Verdana" panose="020B0604030504040204" pitchFamily="34" charset="0"/>
              </a:rPr>
              <a:t> - 2</a:t>
            </a:r>
            <a:r>
              <a:rPr lang="sv-SE" altLang="sv-SE" sz="1400">
                <a:latin typeface="Verdana" panose="020B0604030504040204" pitchFamily="34" charset="0"/>
                <a:sym typeface="Symbol" panose="05050102010706020507" pitchFamily="18" charset="2"/>
              </a:rPr>
              <a:t> - 3NT</a:t>
            </a:r>
          </a:p>
        </p:txBody>
      </p:sp>
      <p:sp>
        <p:nvSpPr>
          <p:cNvPr id="152582" name="Text Box 6"/>
          <p:cNvSpPr txBox="1">
            <a:spLocks noChangeArrowheads="1"/>
          </p:cNvSpPr>
          <p:nvPr/>
        </p:nvSpPr>
        <p:spPr bwMode="auto">
          <a:xfrm>
            <a:off x="8172450" y="260350"/>
            <a:ext cx="681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Start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2583" name="Text Box 7"/>
          <p:cNvSpPr txBox="1">
            <a:spLocks noChangeArrowheads="1"/>
          </p:cNvSpPr>
          <p:nvPr/>
        </p:nvSpPr>
        <p:spPr bwMode="auto">
          <a:xfrm>
            <a:off x="3160713" y="2757488"/>
            <a:ext cx="11176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>
                <a:hlinkClick r:id="rId3" action="ppaction://hlinksldjump"/>
              </a:rPr>
              <a:t>Mer info</a:t>
            </a:r>
            <a:endParaRPr lang="sv-SE" altLang="sv-SE"/>
          </a:p>
        </p:txBody>
      </p:sp>
      <p:sp>
        <p:nvSpPr>
          <p:cNvPr id="152584" name="AutoShap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790825" y="2808288"/>
            <a:ext cx="381000" cy="430212"/>
          </a:xfrm>
          <a:prstGeom prst="downArrow">
            <a:avLst>
              <a:gd name="adj1" fmla="val 50000"/>
              <a:gd name="adj2" fmla="val 2822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904082" y="284956"/>
            <a:ext cx="9749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Tillbaka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697163" y="496888"/>
            <a:ext cx="2570162" cy="536575"/>
          </a:xfrm>
        </p:spPr>
        <p:txBody>
          <a:bodyPr/>
          <a:lstStyle/>
          <a:p>
            <a:r>
              <a:rPr lang="sv-SE" altLang="sv-SE"/>
              <a:t>Sanghänder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3300" y="1152525"/>
            <a:ext cx="7313613" cy="26733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v-SE" altLang="sv-SE" sz="1800" dirty="0"/>
              <a:t>12-14 hp Öppna i färg, bjud närmsta sangbud nästa gång</a:t>
            </a:r>
            <a:r>
              <a:rPr lang="sv-SE" altLang="sv-SE" b="1" baseline="50000" dirty="0">
                <a:solidFill>
                  <a:srgbClr val="339933"/>
                </a:solidFill>
              </a:rPr>
              <a:t>1</a:t>
            </a:r>
            <a:r>
              <a:rPr lang="sv-SE" altLang="sv-SE" sz="1800" dirty="0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v-SE" altLang="sv-SE" sz="1800" dirty="0"/>
              <a:t>15-17 hp Öppna med 1 NT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v-SE" altLang="sv-SE" sz="1800" dirty="0"/>
              <a:t>18-19 hp Öppna färg, hopp</a:t>
            </a:r>
            <a:r>
              <a:rPr lang="sv-SE" altLang="sv-SE" b="1" baseline="50000" dirty="0">
                <a:solidFill>
                  <a:srgbClr val="339933"/>
                </a:solidFill>
              </a:rPr>
              <a:t>2</a:t>
            </a:r>
            <a:r>
              <a:rPr lang="sv-SE" altLang="sv-SE" sz="1800" dirty="0"/>
              <a:t> i sang nästa gång</a:t>
            </a:r>
            <a:r>
              <a:rPr lang="sv-SE" altLang="sv-SE" b="1" baseline="50000" dirty="0">
                <a:solidFill>
                  <a:srgbClr val="339933"/>
                </a:solidFill>
              </a:rPr>
              <a:t>1</a:t>
            </a:r>
            <a:r>
              <a:rPr lang="sv-SE" altLang="sv-SE" sz="1800" dirty="0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sv-SE" altLang="sv-SE" sz="1800" dirty="0"/>
              <a:t>20-21 hp Öppna med 2 NT (</a:t>
            </a:r>
            <a:r>
              <a:rPr lang="sv-SE" altLang="sv-SE" sz="1600" dirty="0"/>
              <a:t>partnern kan </a:t>
            </a:r>
            <a:r>
              <a:rPr lang="sv-SE" altLang="sv-SE" sz="1600" dirty="0">
                <a:hlinkClick r:id="rId2" action="ppaction://hlinksldjump"/>
              </a:rPr>
              <a:t>högfärgsfråga med 3</a:t>
            </a:r>
            <a:r>
              <a:rPr lang="sv-SE" altLang="sv-SE" sz="1600" dirty="0">
                <a:sym typeface="Symbol" panose="05050102010706020507" pitchFamily="18" charset="2"/>
                <a:hlinkClick r:id="rId2" action="ppaction://hlinksldjump"/>
              </a:rPr>
              <a:t></a:t>
            </a:r>
            <a:r>
              <a:rPr lang="sv-SE" altLang="sv-SE" sz="1600" dirty="0">
                <a:sym typeface="Symbol" panose="05050102010706020507" pitchFamily="18" charset="2"/>
              </a:rPr>
              <a:t>)</a:t>
            </a:r>
            <a:endParaRPr lang="sv-SE" altLang="sv-SE" sz="1600" dirty="0"/>
          </a:p>
          <a:p>
            <a:pPr>
              <a:lnSpc>
                <a:spcPct val="90000"/>
              </a:lnSpc>
            </a:pPr>
            <a:r>
              <a:rPr lang="sv-SE" altLang="sv-SE" sz="1800" dirty="0"/>
              <a:t>22-24 hp Öppna med </a:t>
            </a:r>
            <a:r>
              <a:rPr lang="sv-SE" altLang="sv-SE" sz="1800" dirty="0">
                <a:hlinkClick r:id="rId3" action="ppaction://hlinksldjump"/>
              </a:rPr>
              <a:t>2</a:t>
            </a:r>
            <a:r>
              <a:rPr lang="sv-SE" altLang="sv-SE" sz="2000" dirty="0">
                <a:sym typeface="Symbol" panose="05050102010706020507" pitchFamily="18" charset="2"/>
                <a:hlinkClick r:id="rId3" action="ppaction://hlinksldjump"/>
              </a:rPr>
              <a:t></a:t>
            </a:r>
            <a:r>
              <a:rPr lang="sv-SE" altLang="sv-SE" sz="1800" dirty="0"/>
              <a:t>, bjud </a:t>
            </a:r>
            <a:r>
              <a:rPr lang="sv-SE" altLang="sv-SE" sz="1800" b="1" dirty="0"/>
              <a:t>2NT </a:t>
            </a:r>
            <a:r>
              <a:rPr lang="sv-SE" altLang="sv-SE" sz="1800" dirty="0"/>
              <a:t>efter partnerns 2</a:t>
            </a:r>
            <a:r>
              <a:rPr lang="sv-SE" altLang="sv-SE" dirty="0">
                <a:solidFill>
                  <a:srgbClr val="FF3300"/>
                </a:solidFill>
                <a:sym typeface="Symbol" panose="05050102010706020507" pitchFamily="18" charset="2"/>
              </a:rPr>
              <a:t></a:t>
            </a:r>
            <a:r>
              <a:rPr lang="sv-SE" altLang="sv-SE" sz="1800" dirty="0"/>
              <a:t>.</a:t>
            </a:r>
          </a:p>
          <a:p>
            <a:pPr>
              <a:lnSpc>
                <a:spcPct val="90000"/>
              </a:lnSpc>
            </a:pPr>
            <a:r>
              <a:rPr lang="sv-SE" altLang="sv-SE" sz="1800" dirty="0"/>
              <a:t>25-27 hp Öppna med </a:t>
            </a:r>
            <a:r>
              <a:rPr lang="sv-SE" altLang="sv-SE" sz="1800" dirty="0">
                <a:hlinkClick r:id="rId3" action="ppaction://hlinksldjump"/>
              </a:rPr>
              <a:t>2</a:t>
            </a:r>
            <a:r>
              <a:rPr lang="sv-SE" altLang="sv-SE" sz="2000" dirty="0">
                <a:sym typeface="Symbol" panose="05050102010706020507" pitchFamily="18" charset="2"/>
                <a:hlinkClick r:id="rId3" action="ppaction://hlinksldjump"/>
              </a:rPr>
              <a:t></a:t>
            </a:r>
            <a:r>
              <a:rPr lang="sv-SE" altLang="sv-SE" sz="1800" dirty="0"/>
              <a:t>, bjud </a:t>
            </a:r>
            <a:r>
              <a:rPr lang="sv-SE" altLang="sv-SE" sz="1800" b="1" dirty="0"/>
              <a:t>3NT </a:t>
            </a:r>
            <a:r>
              <a:rPr lang="sv-SE" altLang="sv-SE" sz="1800" dirty="0"/>
              <a:t>efter partnerns 2</a:t>
            </a:r>
            <a:r>
              <a:rPr lang="sv-SE" altLang="sv-SE" dirty="0">
                <a:solidFill>
                  <a:srgbClr val="FF3300"/>
                </a:solidFill>
                <a:sym typeface="Symbol" panose="05050102010706020507" pitchFamily="18" charset="2"/>
              </a:rPr>
              <a:t></a:t>
            </a:r>
            <a:r>
              <a:rPr lang="sv-SE" altLang="sv-SE" sz="1800" dirty="0"/>
              <a:t>.</a:t>
            </a:r>
          </a:p>
        </p:txBody>
      </p:sp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1011238" y="4059238"/>
            <a:ext cx="6954837" cy="128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3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54013" indent="-354013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3400"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v-SE" altLang="sv-SE" sz="1400" b="1" dirty="0">
                <a:solidFill>
                  <a:srgbClr val="339933"/>
                </a:solidFill>
                <a:latin typeface="Verdana" panose="020B0604030504040204" pitchFamily="34" charset="0"/>
              </a:rPr>
              <a:t>1</a:t>
            </a:r>
            <a:r>
              <a:rPr lang="sv-SE" altLang="sv-SE" sz="1400" dirty="0">
                <a:latin typeface="Verdana" panose="020B0604030504040204" pitchFamily="34" charset="0"/>
              </a:rPr>
              <a:t>. 	Om din partner bjuder en högfärg som du också har, behöver du naturligtvis inte bjuda sang, utan stöttar honom.</a:t>
            </a:r>
          </a:p>
          <a:p>
            <a:pPr>
              <a:spcBef>
                <a:spcPct val="20000"/>
              </a:spcBef>
            </a:pPr>
            <a:r>
              <a:rPr lang="sv-SE" altLang="sv-SE" sz="1400" dirty="0">
                <a:latin typeface="Verdana" panose="020B060403050404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sv-SE" altLang="sv-SE" sz="1400" b="1" dirty="0">
                <a:solidFill>
                  <a:srgbClr val="339933"/>
                </a:solidFill>
                <a:latin typeface="Verdana" panose="020B0604030504040204" pitchFamily="34" charset="0"/>
              </a:rPr>
              <a:t>2</a:t>
            </a:r>
            <a:r>
              <a:rPr lang="sv-SE" altLang="sv-SE" sz="1400" dirty="0">
                <a:latin typeface="Verdana" panose="020B0604030504040204" pitchFamily="34" charset="0"/>
              </a:rPr>
              <a:t>.	Exempel:</a:t>
            </a:r>
          </a:p>
          <a:p>
            <a:pPr>
              <a:spcBef>
                <a:spcPct val="20000"/>
              </a:spcBef>
            </a:pPr>
            <a:r>
              <a:rPr lang="sv-SE" altLang="sv-SE" sz="1400" dirty="0">
                <a:latin typeface="Verdana" panose="020B0604030504040204" pitchFamily="34" charset="0"/>
              </a:rPr>
              <a:t>	1</a:t>
            </a:r>
            <a:r>
              <a:rPr lang="sv-SE" altLang="sv-SE" sz="1400" dirty="0">
                <a:solidFill>
                  <a:srgbClr val="FF33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</a:t>
            </a:r>
            <a:r>
              <a:rPr lang="sv-SE" altLang="sv-SE" sz="1400" dirty="0">
                <a:latin typeface="Verdana" panose="020B0604030504040204" pitchFamily="34" charset="0"/>
              </a:rPr>
              <a:t> - 1</a:t>
            </a:r>
            <a:r>
              <a:rPr lang="sv-SE" altLang="sv-SE" sz="1400" dirty="0">
                <a:latin typeface="Verdana" panose="020B0604030504040204" pitchFamily="34" charset="0"/>
                <a:sym typeface="Symbol" panose="05050102010706020507" pitchFamily="18" charset="2"/>
              </a:rPr>
              <a:t> - 2NT eller</a:t>
            </a:r>
          </a:p>
          <a:p>
            <a:pPr>
              <a:spcBef>
                <a:spcPct val="20000"/>
              </a:spcBef>
            </a:pPr>
            <a:r>
              <a:rPr lang="sv-SE" altLang="sv-SE" sz="1400" dirty="0">
                <a:latin typeface="Verdana" panose="020B0604030504040204" pitchFamily="34" charset="0"/>
                <a:sym typeface="Symbol" panose="05050102010706020507" pitchFamily="18" charset="2"/>
              </a:rPr>
              <a:t>	</a:t>
            </a:r>
            <a:r>
              <a:rPr lang="sv-SE" altLang="sv-SE" sz="1400" dirty="0">
                <a:latin typeface="Verdana" panose="020B0604030504040204" pitchFamily="34" charset="0"/>
              </a:rPr>
              <a:t>1</a:t>
            </a:r>
            <a:r>
              <a:rPr lang="sv-SE" altLang="sv-SE" sz="1400" dirty="0">
                <a:solidFill>
                  <a:srgbClr val="FF3300"/>
                </a:solidFill>
                <a:latin typeface="Verdana" panose="020B0604030504040204" pitchFamily="34" charset="0"/>
                <a:sym typeface="Symbol" panose="05050102010706020507" pitchFamily="18" charset="2"/>
              </a:rPr>
              <a:t></a:t>
            </a:r>
            <a:r>
              <a:rPr lang="sv-SE" altLang="sv-SE" sz="1400" dirty="0">
                <a:latin typeface="Verdana" panose="020B0604030504040204" pitchFamily="34" charset="0"/>
              </a:rPr>
              <a:t> - 2</a:t>
            </a:r>
            <a:r>
              <a:rPr lang="sv-SE" altLang="sv-SE" sz="1400" dirty="0">
                <a:latin typeface="Verdana" panose="020B0604030504040204" pitchFamily="34" charset="0"/>
                <a:sym typeface="Symbol" panose="05050102010706020507" pitchFamily="18" charset="2"/>
              </a:rPr>
              <a:t> - 3NT</a:t>
            </a: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8172450" y="260350"/>
            <a:ext cx="681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sldjump"/>
              </a:rPr>
              <a:t>Start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21821" y="260350"/>
            <a:ext cx="9749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5" action="ppaction://hlinksldjump"/>
              </a:rPr>
              <a:t>Tillbaka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>
    <p:checke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sidfo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125663" y="1033463"/>
            <a:ext cx="4981575" cy="650875"/>
          </a:xfrm>
        </p:spPr>
        <p:txBody>
          <a:bodyPr/>
          <a:lstStyle/>
          <a:p>
            <a:r>
              <a:rPr lang="sv-SE" altLang="sv-SE" sz="2400"/>
              <a:t>Högfärgsfråga efter budet 2NT</a:t>
            </a:r>
          </a:p>
        </p:txBody>
      </p:sp>
      <p:grpSp>
        <p:nvGrpSpPr>
          <p:cNvPr id="2" name="Organization Chart 56"/>
          <p:cNvGrpSpPr>
            <a:grpSpLocks/>
          </p:cNvGrpSpPr>
          <p:nvPr/>
        </p:nvGrpSpPr>
        <p:grpSpPr bwMode="auto">
          <a:xfrm>
            <a:off x="1366838" y="1343025"/>
            <a:ext cx="6215062" cy="3494088"/>
            <a:chOff x="495" y="1031"/>
            <a:chExt cx="4187" cy="2019"/>
          </a:xfrm>
        </p:grpSpPr>
        <p:cxnSp>
          <p:nvCxnSpPr>
            <p:cNvPr id="158778" name="_s158778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3354" y="1408"/>
              <a:ext cx="132" cy="166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8779" name="_s158779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5400000" flipH="1">
              <a:off x="2800" y="1962"/>
              <a:ext cx="132" cy="555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8780" name="_s158780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16200000">
              <a:off x="2246" y="1963"/>
              <a:ext cx="132" cy="553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8781" name="_s158781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1692" y="1409"/>
              <a:ext cx="132" cy="166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8782" name="_s158782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523" y="1817"/>
              <a:ext cx="132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58783"/>
            <p:cNvSpPr>
              <a:spLocks noChangeArrowheads="1"/>
            </p:cNvSpPr>
            <p:nvPr/>
          </p:nvSpPr>
          <p:spPr bwMode="auto">
            <a:xfrm>
              <a:off x="2156" y="1488"/>
              <a:ext cx="864" cy="26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4486" tIns="42243" rIns="84486" bIns="42243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2NT</a:t>
              </a:r>
            </a:p>
          </p:txBody>
        </p:sp>
        <p:sp>
          <p:nvSpPr>
            <p:cNvPr id="4" name="_s158784"/>
            <p:cNvSpPr>
              <a:spLocks noChangeArrowheads="1"/>
            </p:cNvSpPr>
            <p:nvPr/>
          </p:nvSpPr>
          <p:spPr bwMode="auto">
            <a:xfrm>
              <a:off x="2156" y="1884"/>
              <a:ext cx="864" cy="29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4486" tIns="42243" rIns="84486" bIns="42243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3</a:t>
              </a:r>
              <a:r>
                <a:rPr kumimoji="0" lang="sv-SE" altLang="sv-SE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  <a:sym typeface="Symbol" panose="05050102010706020507" pitchFamily="18" charset="2"/>
                </a:rPr>
                <a:t></a:t>
              </a:r>
            </a:p>
          </p:txBody>
        </p:sp>
        <p:sp>
          <p:nvSpPr>
            <p:cNvPr id="5" name="_s158785"/>
            <p:cNvSpPr>
              <a:spLocks noChangeArrowheads="1"/>
            </p:cNvSpPr>
            <p:nvPr/>
          </p:nvSpPr>
          <p:spPr bwMode="auto">
            <a:xfrm>
              <a:off x="495" y="2306"/>
              <a:ext cx="863" cy="29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4486" tIns="42243" rIns="84486" bIns="42243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3</a:t>
              </a:r>
              <a:r>
                <a:rPr kumimoji="0" lang="sv-SE" altLang="sv-SE" sz="2400" b="0" i="0" u="none" strike="noStrike" cap="none" normalizeH="0" baseline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♦</a:t>
              </a:r>
              <a:endParaRPr kumimoji="0" lang="sv-SE" altLang="sv-SE" sz="2400" b="0" i="0" u="none" strike="noStrike" cap="none" normalizeH="0" baseline="0" smtClean="0">
                <a:ln>
                  <a:noFill/>
                </a:ln>
                <a:solidFill>
                  <a:srgbClr val="FF33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endParaRPr>
            </a:p>
          </p:txBody>
        </p:sp>
        <p:sp>
          <p:nvSpPr>
            <p:cNvPr id="6" name="_s158786"/>
            <p:cNvSpPr>
              <a:spLocks noChangeArrowheads="1"/>
            </p:cNvSpPr>
            <p:nvPr/>
          </p:nvSpPr>
          <p:spPr bwMode="auto">
            <a:xfrm>
              <a:off x="1603" y="2306"/>
              <a:ext cx="863" cy="29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4486" tIns="42243" rIns="84486" bIns="42243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3</a:t>
              </a:r>
              <a:r>
                <a:rPr kumimoji="0" lang="sv-SE" altLang="sv-SE" sz="2400" b="0" i="0" u="none" strike="noStrike" cap="none" normalizeH="0" baseline="0" smtClean="0">
                  <a:ln>
                    <a:noFill/>
                  </a:ln>
                  <a:solidFill>
                    <a:srgbClr val="FF3300"/>
                  </a:solidFill>
                  <a:effectLst/>
                  <a:latin typeface="Verdana" panose="020B0604030504040204" pitchFamily="34" charset="0"/>
                  <a:sym typeface="Symbol" panose="05050102010706020507" pitchFamily="18" charset="2"/>
                </a:rPr>
                <a:t></a:t>
              </a:r>
              <a:endParaRPr kumimoji="0" lang="sv-SE" altLang="sv-SE" sz="2400" b="0" i="0" u="none" strike="noStrike" cap="none" normalizeH="0" baseline="0" smtClean="0">
                <a:ln>
                  <a:noFill/>
                </a:ln>
                <a:solidFill>
                  <a:srgbClr val="FF3300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7" name="_s158787"/>
            <p:cNvSpPr>
              <a:spLocks noChangeArrowheads="1"/>
            </p:cNvSpPr>
            <p:nvPr/>
          </p:nvSpPr>
          <p:spPr bwMode="auto">
            <a:xfrm>
              <a:off x="2711" y="2306"/>
              <a:ext cx="863" cy="29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4486" tIns="42243" rIns="84486" bIns="42243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3</a:t>
              </a:r>
              <a:r>
                <a:rPr kumimoji="0" lang="sv-SE" altLang="sv-SE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♠</a:t>
              </a:r>
              <a:endParaRPr kumimoji="0" lang="sv-SE" altLang="sv-SE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anose="020B0604030504040204" pitchFamily="34" charset="0"/>
              </a:endParaRPr>
            </a:p>
          </p:txBody>
        </p:sp>
        <p:sp>
          <p:nvSpPr>
            <p:cNvPr id="8" name="_s158788"/>
            <p:cNvSpPr>
              <a:spLocks noChangeArrowheads="1"/>
            </p:cNvSpPr>
            <p:nvPr/>
          </p:nvSpPr>
          <p:spPr bwMode="auto">
            <a:xfrm>
              <a:off x="3819" y="2306"/>
              <a:ext cx="863" cy="29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4486" tIns="42243" rIns="84486" bIns="42243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3NT</a:t>
              </a:r>
            </a:p>
          </p:txBody>
        </p:sp>
      </p:grpSp>
      <p:sp>
        <p:nvSpPr>
          <p:cNvPr id="158789" name="Text Box 69"/>
          <p:cNvSpPr txBox="1">
            <a:spLocks noChangeArrowheads="1"/>
          </p:cNvSpPr>
          <p:nvPr/>
        </p:nvSpPr>
        <p:spPr bwMode="auto">
          <a:xfrm>
            <a:off x="1511300" y="4289425"/>
            <a:ext cx="96361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/>
              <a:t>Ingen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/>
              <a:t>4-korts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/>
              <a:t>högfärg</a:t>
            </a:r>
          </a:p>
        </p:txBody>
      </p:sp>
      <p:sp>
        <p:nvSpPr>
          <p:cNvPr id="158790" name="Text Box 70"/>
          <p:cNvSpPr txBox="1">
            <a:spLocks noChangeArrowheads="1"/>
          </p:cNvSpPr>
          <p:nvPr/>
        </p:nvSpPr>
        <p:spPr bwMode="auto">
          <a:xfrm>
            <a:off x="3095625" y="4471988"/>
            <a:ext cx="10080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/>
              <a:t>4-korts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/>
              <a:t>hjärter</a:t>
            </a:r>
          </a:p>
        </p:txBody>
      </p:sp>
      <p:sp>
        <p:nvSpPr>
          <p:cNvPr id="158791" name="Text Box 71"/>
          <p:cNvSpPr txBox="1">
            <a:spLocks noChangeArrowheads="1"/>
          </p:cNvSpPr>
          <p:nvPr/>
        </p:nvSpPr>
        <p:spPr bwMode="auto">
          <a:xfrm>
            <a:off x="6264275" y="4359275"/>
            <a:ext cx="1368425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/>
              <a:t>4-korts hjärter och spader</a:t>
            </a:r>
          </a:p>
        </p:txBody>
      </p:sp>
      <p:sp>
        <p:nvSpPr>
          <p:cNvPr id="158792" name="Text Box 72"/>
          <p:cNvSpPr txBox="1">
            <a:spLocks noChangeArrowheads="1"/>
          </p:cNvSpPr>
          <p:nvPr/>
        </p:nvSpPr>
        <p:spPr bwMode="auto">
          <a:xfrm>
            <a:off x="4822825" y="4471988"/>
            <a:ext cx="10096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/>
              <a:t>4-korts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/>
              <a:t>spader</a:t>
            </a:r>
          </a:p>
        </p:txBody>
      </p:sp>
      <p:sp>
        <p:nvSpPr>
          <p:cNvPr id="158796" name="Text Box 76"/>
          <p:cNvSpPr txBox="1">
            <a:spLocks noChangeArrowheads="1"/>
          </p:cNvSpPr>
          <p:nvPr/>
        </p:nvSpPr>
        <p:spPr bwMode="auto">
          <a:xfrm>
            <a:off x="8351838" y="439738"/>
            <a:ext cx="681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>
                <a:effectLst>
                  <a:outerShdw blurRad="38100" dist="38100" dir="2700000" algn="tl">
                    <a:srgbClr val="C0C0C0"/>
                  </a:outerShdw>
                </a:effectLst>
                <a:hlinkClick r:id="rId2" action="ppaction://hlinksldjump"/>
              </a:rPr>
              <a:t>Start</a:t>
            </a:r>
            <a:endParaRPr lang="sv-SE" altLang="sv-SE" sz="1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" name="Text Box 257"/>
          <p:cNvSpPr txBox="1">
            <a:spLocks noChangeArrowheads="1"/>
          </p:cNvSpPr>
          <p:nvPr/>
        </p:nvSpPr>
        <p:spPr bwMode="auto">
          <a:xfrm>
            <a:off x="696141" y="364854"/>
            <a:ext cx="9749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Tillbaka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title"/>
          </p:nvPr>
        </p:nvSpPr>
        <p:spPr>
          <a:xfrm>
            <a:off x="2900363" y="471488"/>
            <a:ext cx="3168650" cy="468312"/>
          </a:xfrm>
        </p:spPr>
        <p:txBody>
          <a:bodyPr/>
          <a:lstStyle/>
          <a:p>
            <a:r>
              <a:rPr lang="sv-SE" altLang="sv-SE" sz="2400"/>
              <a:t>Svar på 1 trick i färg</a:t>
            </a:r>
          </a:p>
        </p:txBody>
      </p:sp>
      <p:graphicFrame>
        <p:nvGraphicFramePr>
          <p:cNvPr id="99454" name="Group 126"/>
          <p:cNvGraphicFramePr>
            <a:graphicFrameLocks noGrp="1"/>
          </p:cNvGraphicFramePr>
          <p:nvPr>
            <p:ph sz="half" idx="1"/>
          </p:nvPr>
        </p:nvGraphicFramePr>
        <p:xfrm>
          <a:off x="1331913" y="3176588"/>
          <a:ext cx="1833562" cy="2519365"/>
        </p:xfrm>
        <a:graphic>
          <a:graphicData uri="http://schemas.openxmlformats.org/drawingml/2006/table">
            <a:tbl>
              <a:tblPr/>
              <a:tblGrid>
                <a:gridCol w="1833562">
                  <a:extLst>
                    <a:ext uri="{9D8B030D-6E8A-4147-A177-3AD203B41FA5}">
                      <a16:colId xmlns:a16="http://schemas.microsoft.com/office/drawing/2014/main" val="1975190530"/>
                    </a:ext>
                  </a:extLst>
                </a:gridCol>
              </a:tblGrid>
              <a:tr h="276225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0-5 htp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8168750"/>
                  </a:ext>
                </a:extLst>
              </a:tr>
              <a:tr h="306388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707125"/>
                  </a:ext>
                </a:extLst>
              </a:tr>
              <a:tr h="306388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 – 9 htp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406290"/>
                  </a:ext>
                </a:extLst>
              </a:tr>
              <a:tr h="339725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kumimoji="0" lang="sv-SE" alt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anose="020B0604030504040204" pitchFamily="34" charset="0"/>
                          <a:sym typeface="Symbol" panose="05050102010706020507" pitchFamily="18" charset="2"/>
                        </a:rPr>
                        <a:t></a:t>
                      </a:r>
                      <a:r>
                        <a:rPr kumimoji="0" lang="sv-SE" alt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5192727"/>
                  </a:ext>
                </a:extLst>
              </a:tr>
              <a:tr h="306388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10-12 htp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411902"/>
                  </a:ext>
                </a:extLst>
              </a:tr>
              <a:tr h="338138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  <a:r>
                        <a:rPr kumimoji="0" lang="sv-SE" alt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anose="020B0604030504040204" pitchFamily="34" charset="0"/>
                          <a:sym typeface="Symbol" panose="05050102010706020507" pitchFamily="18" charset="2"/>
                        </a:rPr>
                        <a:t></a:t>
                      </a:r>
                      <a:r>
                        <a:rPr kumimoji="0" lang="sv-SE" alt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8602019"/>
                  </a:ext>
                </a:extLst>
              </a:tr>
              <a:tr h="307975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13-ca18 htp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943249"/>
                  </a:ext>
                </a:extLst>
              </a:tr>
              <a:tr h="338138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4</a:t>
                      </a:r>
                      <a:r>
                        <a:rPr kumimoji="0" lang="sv-SE" alt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anose="020B0604030504040204" pitchFamily="34" charset="0"/>
                          <a:sym typeface="Symbol" panose="05050102010706020507" pitchFamily="18" charset="2"/>
                        </a:rPr>
                        <a:t></a:t>
                      </a:r>
                      <a:r>
                        <a:rPr kumimoji="0" lang="sv-SE" alt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♠</a:t>
                      </a:r>
                      <a:endParaRPr kumimoji="0" lang="sv-SE" altLang="sv-SE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946966"/>
                  </a:ext>
                </a:extLst>
              </a:tr>
            </a:tbl>
          </a:graphicData>
        </a:graphic>
      </p:graphicFrame>
      <p:sp>
        <p:nvSpPr>
          <p:cNvPr id="99341" name="Text Box 13"/>
          <p:cNvSpPr txBox="1">
            <a:spLocks noChangeArrowheads="1"/>
          </p:cNvSpPr>
          <p:nvPr/>
        </p:nvSpPr>
        <p:spPr bwMode="auto">
          <a:xfrm>
            <a:off x="1452563" y="2036763"/>
            <a:ext cx="1658937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/>
              <a:t>Minst 4-korts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/>
              <a:t>trumfstöd?</a:t>
            </a:r>
          </a:p>
        </p:txBody>
      </p:sp>
      <p:sp>
        <p:nvSpPr>
          <p:cNvPr id="99343" name="AutoShape 15"/>
          <p:cNvSpPr>
            <a:spLocks noChangeArrowheads="1"/>
          </p:cNvSpPr>
          <p:nvPr/>
        </p:nvSpPr>
        <p:spPr bwMode="auto">
          <a:xfrm>
            <a:off x="2016125" y="2573338"/>
            <a:ext cx="504825" cy="604837"/>
          </a:xfrm>
          <a:prstGeom prst="downArrow">
            <a:avLst>
              <a:gd name="adj1" fmla="val 50000"/>
              <a:gd name="adj2" fmla="val 2995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/>
              <a:t>Ja</a:t>
            </a:r>
          </a:p>
        </p:txBody>
      </p:sp>
      <p:sp>
        <p:nvSpPr>
          <p:cNvPr id="99455" name="AutoShape 127"/>
          <p:cNvSpPr>
            <a:spLocks noChangeArrowheads="1"/>
          </p:cNvSpPr>
          <p:nvPr/>
        </p:nvSpPr>
        <p:spPr bwMode="auto">
          <a:xfrm>
            <a:off x="3132138" y="2009775"/>
            <a:ext cx="863600" cy="466725"/>
          </a:xfrm>
          <a:prstGeom prst="rightArrow">
            <a:avLst>
              <a:gd name="adj1" fmla="val 53065"/>
              <a:gd name="adj2" fmla="val 52041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/>
              <a:t>Nej</a:t>
            </a:r>
          </a:p>
        </p:txBody>
      </p:sp>
      <p:sp>
        <p:nvSpPr>
          <p:cNvPr id="99456" name="Text Box 128"/>
          <p:cNvSpPr txBox="1">
            <a:spLocks noChangeArrowheads="1"/>
          </p:cNvSpPr>
          <p:nvPr/>
        </p:nvSpPr>
        <p:spPr bwMode="auto">
          <a:xfrm>
            <a:off x="3995738" y="2036763"/>
            <a:ext cx="1150937" cy="387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82800" bIns="82800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/>
              <a:t>Över 5hp?</a:t>
            </a:r>
          </a:p>
        </p:txBody>
      </p:sp>
      <p:sp>
        <p:nvSpPr>
          <p:cNvPr id="99458" name="AutoShape 130"/>
          <p:cNvSpPr>
            <a:spLocks noChangeArrowheads="1"/>
          </p:cNvSpPr>
          <p:nvPr/>
        </p:nvSpPr>
        <p:spPr bwMode="auto">
          <a:xfrm>
            <a:off x="4162425" y="2416175"/>
            <a:ext cx="504825" cy="731838"/>
          </a:xfrm>
          <a:prstGeom prst="downArrow">
            <a:avLst>
              <a:gd name="adj1" fmla="val 50000"/>
              <a:gd name="adj2" fmla="val 36242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/>
              <a:t>Ja</a:t>
            </a:r>
          </a:p>
        </p:txBody>
      </p:sp>
      <p:sp>
        <p:nvSpPr>
          <p:cNvPr id="99462" name="Text Box 134"/>
          <p:cNvSpPr txBox="1">
            <a:spLocks noChangeArrowheads="1"/>
          </p:cNvSpPr>
          <p:nvPr/>
        </p:nvSpPr>
        <p:spPr bwMode="auto">
          <a:xfrm>
            <a:off x="5316538" y="2630488"/>
            <a:ext cx="577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200" b="1"/>
              <a:t>Pass</a:t>
            </a:r>
          </a:p>
        </p:txBody>
      </p:sp>
      <p:graphicFrame>
        <p:nvGraphicFramePr>
          <p:cNvPr id="99537" name="Group 209"/>
          <p:cNvGraphicFramePr>
            <a:graphicFrameLocks noGrp="1"/>
          </p:cNvGraphicFramePr>
          <p:nvPr>
            <p:ph sz="half" idx="2"/>
          </p:nvPr>
        </p:nvGraphicFramePr>
        <p:xfrm>
          <a:off x="3563938" y="3186113"/>
          <a:ext cx="1908175" cy="1933576"/>
        </p:xfrm>
        <a:graphic>
          <a:graphicData uri="http://schemas.openxmlformats.org/drawingml/2006/table">
            <a:tbl>
              <a:tblPr/>
              <a:tblGrid>
                <a:gridCol w="1908175">
                  <a:extLst>
                    <a:ext uri="{9D8B030D-6E8A-4147-A177-3AD203B41FA5}">
                      <a16:colId xmlns:a16="http://schemas.microsoft.com/office/drawing/2014/main" val="295319408"/>
                    </a:ext>
                  </a:extLst>
                </a:gridCol>
              </a:tblGrid>
              <a:tr h="292100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 över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719028"/>
                  </a:ext>
                </a:extLst>
              </a:tr>
              <a:tr h="325438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Minst 6 hp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487689"/>
                  </a:ext>
                </a:extLst>
              </a:tr>
              <a:tr h="300038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 över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570969"/>
                  </a:ext>
                </a:extLst>
              </a:tr>
              <a:tr h="358775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Minst 11 hp</a:t>
                      </a:r>
                      <a:endParaRPr kumimoji="0" lang="sv-SE" altLang="sv-S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Symbol" panose="05050102010706020507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9429662"/>
                  </a:ext>
                </a:extLst>
              </a:tr>
              <a:tr h="298450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4173202"/>
                  </a:ext>
                </a:extLst>
              </a:tr>
              <a:tr h="358775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6-10 poäng</a:t>
                      </a:r>
                      <a:endParaRPr kumimoji="0" lang="sv-SE" altLang="sv-SE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  <a:sym typeface="Symbol" panose="05050102010706020507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6559658"/>
                  </a:ext>
                </a:extLst>
              </a:tr>
            </a:tbl>
          </a:graphicData>
        </a:graphic>
      </p:graphicFrame>
      <p:sp>
        <p:nvSpPr>
          <p:cNvPr id="99538" name="Text Box 210"/>
          <p:cNvSpPr txBox="1">
            <a:spLocks noChangeArrowheads="1"/>
          </p:cNvSpPr>
          <p:nvPr/>
        </p:nvSpPr>
        <p:spPr bwMode="auto">
          <a:xfrm>
            <a:off x="1450975" y="1654175"/>
            <a:ext cx="1663700" cy="436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sz="1200"/>
              <a:t>Öppningsbud</a:t>
            </a:r>
          </a:p>
          <a:p>
            <a:pPr>
              <a:lnSpc>
                <a:spcPct val="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/>
              <a:t>1</a:t>
            </a:r>
            <a:r>
              <a:rPr lang="sv-SE" altLang="sv-SE" sz="2000">
                <a:solidFill>
                  <a:srgbClr val="FF3300"/>
                </a:solidFill>
                <a:sym typeface="Symbol" panose="05050102010706020507" pitchFamily="18" charset="2"/>
              </a:rPr>
              <a:t></a:t>
            </a:r>
            <a:r>
              <a:rPr lang="sv-SE" altLang="sv-SE" sz="2000">
                <a:sym typeface="Symbol" panose="05050102010706020507" pitchFamily="18" charset="2"/>
              </a:rPr>
              <a:t>♠</a:t>
            </a:r>
            <a:r>
              <a:rPr lang="sv-SE" altLang="sv-SE"/>
              <a:t> </a:t>
            </a:r>
          </a:p>
        </p:txBody>
      </p:sp>
      <p:graphicFrame>
        <p:nvGraphicFramePr>
          <p:cNvPr id="99563" name="Group 235"/>
          <p:cNvGraphicFramePr>
            <a:graphicFrameLocks noGrp="1"/>
          </p:cNvGraphicFramePr>
          <p:nvPr/>
        </p:nvGraphicFramePr>
        <p:xfrm>
          <a:off x="5859463" y="3176588"/>
          <a:ext cx="1833562" cy="2559051"/>
        </p:xfrm>
        <a:graphic>
          <a:graphicData uri="http://schemas.openxmlformats.org/drawingml/2006/table">
            <a:tbl>
              <a:tblPr/>
              <a:tblGrid>
                <a:gridCol w="1833562">
                  <a:extLst>
                    <a:ext uri="{9D8B030D-6E8A-4147-A177-3AD203B41FA5}">
                      <a16:colId xmlns:a16="http://schemas.microsoft.com/office/drawing/2014/main" val="2714255136"/>
                    </a:ext>
                  </a:extLst>
                </a:gridCol>
              </a:tblGrid>
              <a:tr h="260350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0-5 htp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731701"/>
                  </a:ext>
                </a:extLst>
              </a:tr>
              <a:tr h="288925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Pass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2247987"/>
                  </a:ext>
                </a:extLst>
              </a:tr>
              <a:tr h="282575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6 – 9 htp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871344"/>
                  </a:ext>
                </a:extLst>
              </a:tr>
              <a:tr h="339725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2</a:t>
                      </a:r>
                      <a:r>
                        <a:rPr kumimoji="0" lang="sv-SE" alt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sym typeface="Symbol" panose="05050102010706020507" pitchFamily="18" charset="2"/>
                        </a:rPr>
                        <a:t></a:t>
                      </a:r>
                      <a:r>
                        <a:rPr kumimoji="0" lang="sv-SE" alt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anose="020B0604030504040204" pitchFamily="34" charset="0"/>
                          <a:sym typeface="Symbol" panose="05050102010706020507" pitchFamily="18" charset="2"/>
                        </a:rPr>
                        <a:t>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4944740"/>
                  </a:ext>
                </a:extLst>
              </a:tr>
              <a:tr h="282575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10-12 htp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2152660"/>
                  </a:ext>
                </a:extLst>
              </a:tr>
              <a:tr h="338138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3</a:t>
                      </a:r>
                      <a:r>
                        <a:rPr kumimoji="0" lang="sv-SE" alt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sym typeface="Symbol" panose="05050102010706020507" pitchFamily="18" charset="2"/>
                        </a:rPr>
                        <a:t></a:t>
                      </a:r>
                      <a:r>
                        <a:rPr kumimoji="0" lang="sv-SE" altLang="sv-SE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anose="020B0604030504040204" pitchFamily="34" charset="0"/>
                          <a:sym typeface="Symbol" panose="05050102010706020507" pitchFamily="18" charset="2"/>
                        </a:rPr>
                        <a:t>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2373646"/>
                  </a:ext>
                </a:extLst>
              </a:tr>
              <a:tr h="284163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13-ca18 htp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802035"/>
                  </a:ext>
                </a:extLst>
              </a:tr>
              <a:tr h="338138">
                <a:tc>
                  <a:txBody>
                    <a:bodyPr/>
                    <a:lstStyle>
                      <a:lvl1pPr algn="l">
                        <a:defRPr sz="2000"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1pPr>
                      <a:lvl2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2pPr>
                      <a:lvl3pPr algn="l">
                        <a:buSzPct val="65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3pPr>
                      <a:lvl4pPr algn="l">
                        <a:buClr>
                          <a:schemeClr val="accent2"/>
                        </a:buClr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4pPr>
                      <a:lvl5pPr algn="l">
                        <a:buSzPct val="60000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Verdan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sv-SE" altLang="sv-SE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</a:rPr>
                        <a:t>Sök högfärg!</a:t>
                      </a:r>
                      <a:endParaRPr kumimoji="0" lang="sv-SE" altLang="sv-SE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Verdana" panose="020B0604030504040204" pitchFamily="34" charset="0"/>
                        <a:sym typeface="Symbol" panose="05050102010706020507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974850"/>
                  </a:ext>
                </a:extLst>
              </a:tr>
            </a:tbl>
          </a:graphicData>
        </a:graphic>
      </p:graphicFrame>
      <p:sp>
        <p:nvSpPr>
          <p:cNvPr id="99555" name="Text Box 227"/>
          <p:cNvSpPr txBox="1">
            <a:spLocks noChangeArrowheads="1"/>
          </p:cNvSpPr>
          <p:nvPr/>
        </p:nvSpPr>
        <p:spPr bwMode="auto">
          <a:xfrm>
            <a:off x="5980113" y="2027238"/>
            <a:ext cx="1658937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/>
              <a:t>Minst 4-korts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/>
              <a:t>trumfstöd?</a:t>
            </a:r>
          </a:p>
        </p:txBody>
      </p:sp>
      <p:sp>
        <p:nvSpPr>
          <p:cNvPr id="99556" name="AutoShape 228"/>
          <p:cNvSpPr>
            <a:spLocks noChangeArrowheads="1"/>
          </p:cNvSpPr>
          <p:nvPr/>
        </p:nvSpPr>
        <p:spPr bwMode="auto">
          <a:xfrm>
            <a:off x="6543675" y="2554288"/>
            <a:ext cx="504825" cy="604837"/>
          </a:xfrm>
          <a:prstGeom prst="downArrow">
            <a:avLst>
              <a:gd name="adj1" fmla="val 50000"/>
              <a:gd name="adj2" fmla="val 29953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/>
              <a:t>Ja</a:t>
            </a:r>
          </a:p>
        </p:txBody>
      </p:sp>
      <p:sp>
        <p:nvSpPr>
          <p:cNvPr id="99557" name="Text Box 229"/>
          <p:cNvSpPr txBox="1">
            <a:spLocks noChangeArrowheads="1"/>
          </p:cNvSpPr>
          <p:nvPr/>
        </p:nvSpPr>
        <p:spPr bwMode="auto">
          <a:xfrm>
            <a:off x="5978525" y="1644650"/>
            <a:ext cx="1663700" cy="4365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 sz="1200"/>
              <a:t>Öppningsbud</a:t>
            </a:r>
          </a:p>
          <a:p>
            <a:pPr>
              <a:lnSpc>
                <a:spcPct val="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sv-SE" altLang="sv-SE"/>
              <a:t>1</a:t>
            </a:r>
            <a:r>
              <a:rPr lang="sv-SE" altLang="sv-SE" sz="2000">
                <a:sym typeface="Symbol" panose="05050102010706020507" pitchFamily="18" charset="2"/>
              </a:rPr>
              <a:t></a:t>
            </a:r>
            <a:r>
              <a:rPr lang="sv-SE" altLang="sv-SE" sz="200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♦</a:t>
            </a:r>
            <a:endParaRPr lang="sv-SE" altLang="sv-SE"/>
          </a:p>
        </p:txBody>
      </p:sp>
      <p:sp>
        <p:nvSpPr>
          <p:cNvPr id="99565" name="AutoShape 237"/>
          <p:cNvSpPr>
            <a:spLocks noChangeArrowheads="1"/>
          </p:cNvSpPr>
          <p:nvPr/>
        </p:nvSpPr>
        <p:spPr bwMode="auto">
          <a:xfrm>
            <a:off x="5141913" y="1974850"/>
            <a:ext cx="819150" cy="493713"/>
          </a:xfrm>
          <a:prstGeom prst="leftArrow">
            <a:avLst>
              <a:gd name="adj1" fmla="val 50000"/>
              <a:gd name="adj2" fmla="val 41479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/>
              <a:t>Nej</a:t>
            </a:r>
          </a:p>
        </p:txBody>
      </p:sp>
      <p:sp>
        <p:nvSpPr>
          <p:cNvPr id="99569" name="Text Box 241"/>
          <p:cNvSpPr txBox="1">
            <a:spLocks noChangeArrowheads="1"/>
          </p:cNvSpPr>
          <p:nvPr/>
        </p:nvSpPr>
        <p:spPr bwMode="auto">
          <a:xfrm>
            <a:off x="3375025" y="5264150"/>
            <a:ext cx="2189163" cy="6492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200" b="1">
                <a:hlinkClick r:id="rId2" action="ppaction://hlinksldjump"/>
              </a:rPr>
              <a:t>Öppningshandens andra bud </a:t>
            </a:r>
            <a:r>
              <a:rPr lang="sv-SE" altLang="sv-SE" sz="1200">
                <a:hlinkClick r:id="rId2" action="ppaction://hlinksldjump"/>
              </a:rPr>
              <a:t>(när svarshanden saknar trumfstöd).</a:t>
            </a:r>
            <a:endParaRPr lang="sv-SE" altLang="sv-SE" sz="1200"/>
          </a:p>
        </p:txBody>
      </p:sp>
      <p:sp>
        <p:nvSpPr>
          <p:cNvPr id="99570" name="AutoShape 242"/>
          <p:cNvSpPr>
            <a:spLocks noChangeArrowheads="1"/>
          </p:cNvSpPr>
          <p:nvPr/>
        </p:nvSpPr>
        <p:spPr bwMode="auto">
          <a:xfrm>
            <a:off x="4338638" y="5113338"/>
            <a:ext cx="271462" cy="141287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99576" name="Text Box 248"/>
          <p:cNvSpPr txBox="1">
            <a:spLocks noChangeArrowheads="1"/>
          </p:cNvSpPr>
          <p:nvPr/>
        </p:nvSpPr>
        <p:spPr bwMode="auto">
          <a:xfrm>
            <a:off x="2949575" y="935038"/>
            <a:ext cx="2820988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200"/>
              <a:t>Din partner har öppnad med </a:t>
            </a:r>
          </a:p>
          <a:p>
            <a:r>
              <a:rPr lang="sv-SE" altLang="sv-SE" sz="1400"/>
              <a:t>1</a:t>
            </a:r>
            <a:r>
              <a:rPr lang="sv-SE" altLang="sv-SE">
                <a:solidFill>
                  <a:srgbClr val="FF3300"/>
                </a:solidFill>
                <a:sym typeface="Symbol" panose="05050102010706020507" pitchFamily="18" charset="2"/>
              </a:rPr>
              <a:t></a:t>
            </a:r>
            <a:r>
              <a:rPr lang="sv-SE" altLang="sv-SE" sz="1200">
                <a:sym typeface="Symbol" panose="05050102010706020507" pitchFamily="18" charset="2"/>
              </a:rPr>
              <a:t>,</a:t>
            </a:r>
            <a:r>
              <a:rPr lang="sv-SE" altLang="sv-SE">
                <a:sym typeface="Symbol" panose="05050102010706020507" pitchFamily="18" charset="2"/>
              </a:rPr>
              <a:t></a:t>
            </a:r>
            <a:r>
              <a:rPr lang="sv-SE" altLang="sv-SE" sz="1200">
                <a:sym typeface="Symbol" panose="05050102010706020507" pitchFamily="18" charset="2"/>
              </a:rPr>
              <a:t>,</a:t>
            </a:r>
            <a:r>
              <a:rPr lang="sv-SE" altLang="sv-SE">
                <a:sym typeface="Symbol" panose="05050102010706020507" pitchFamily="18" charset="2"/>
              </a:rPr>
              <a:t></a:t>
            </a:r>
            <a:r>
              <a:rPr lang="sv-SE" altLang="sv-SE" sz="1200">
                <a:sym typeface="Symbol" panose="05050102010706020507" pitchFamily="18" charset="2"/>
              </a:rPr>
              <a:t> eller </a:t>
            </a:r>
            <a:r>
              <a:rPr lang="sv-SE" altLang="sv-SE">
                <a:solidFill>
                  <a:srgbClr val="FF3300"/>
                </a:solidFill>
                <a:sym typeface="Symbol" panose="05050102010706020507" pitchFamily="18" charset="2"/>
              </a:rPr>
              <a:t>♦</a:t>
            </a:r>
            <a:r>
              <a:rPr lang="sv-SE" altLang="sv-SE" sz="1200"/>
              <a:t>, vad bjuder du?</a:t>
            </a:r>
            <a:r>
              <a:rPr lang="sv-SE" altLang="sv-SE"/>
              <a:t> </a:t>
            </a:r>
          </a:p>
        </p:txBody>
      </p:sp>
      <p:sp>
        <p:nvSpPr>
          <p:cNvPr id="99577" name="AutoShape 249"/>
          <p:cNvSpPr>
            <a:spLocks noChangeArrowheads="1"/>
          </p:cNvSpPr>
          <p:nvPr/>
        </p:nvSpPr>
        <p:spPr bwMode="auto">
          <a:xfrm rot="5400000">
            <a:off x="4761706" y="2345532"/>
            <a:ext cx="479425" cy="636588"/>
          </a:xfrm>
          <a:custGeom>
            <a:avLst/>
            <a:gdLst>
              <a:gd name="G0" fmla="+- 9201 0 0"/>
              <a:gd name="G1" fmla="+- 19185 0 0"/>
              <a:gd name="G2" fmla="+- 8995 0 0"/>
              <a:gd name="G3" fmla="*/ 9201 1 2"/>
              <a:gd name="G4" fmla="+- G3 10800 0"/>
              <a:gd name="G5" fmla="+- 21600 9201 19185"/>
              <a:gd name="G6" fmla="+- 19185 8995 0"/>
              <a:gd name="G7" fmla="*/ G6 1 2"/>
              <a:gd name="G8" fmla="*/ 19185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9185 1 2"/>
              <a:gd name="G15" fmla="+- G5 0 G4"/>
              <a:gd name="G16" fmla="+- G0 0 G4"/>
              <a:gd name="G17" fmla="*/ G2 G15 G16"/>
              <a:gd name="T0" fmla="*/ 15401 w 21600"/>
              <a:gd name="T1" fmla="*/ 0 h 21600"/>
              <a:gd name="T2" fmla="*/ 9201 w 21600"/>
              <a:gd name="T3" fmla="*/ 8995 h 21600"/>
              <a:gd name="T4" fmla="*/ 0 w 21600"/>
              <a:gd name="T5" fmla="*/ 17340 h 21600"/>
              <a:gd name="T6" fmla="*/ 9593 w 21600"/>
              <a:gd name="T7" fmla="*/ 21600 h 21600"/>
              <a:gd name="T8" fmla="*/ 19185 w 21600"/>
              <a:gd name="T9" fmla="*/ 15864 h 21600"/>
              <a:gd name="T10" fmla="*/ 21600 w 21600"/>
              <a:gd name="T11" fmla="*/ 8995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01" y="0"/>
                </a:moveTo>
                <a:lnTo>
                  <a:pt x="9201" y="8995"/>
                </a:lnTo>
                <a:lnTo>
                  <a:pt x="11616" y="8995"/>
                </a:lnTo>
                <a:lnTo>
                  <a:pt x="11616" y="13078"/>
                </a:lnTo>
                <a:lnTo>
                  <a:pt x="0" y="13078"/>
                </a:lnTo>
                <a:lnTo>
                  <a:pt x="0" y="21600"/>
                </a:lnTo>
                <a:lnTo>
                  <a:pt x="19185" y="21600"/>
                </a:lnTo>
                <a:lnTo>
                  <a:pt x="19185" y="8995"/>
                </a:lnTo>
                <a:lnTo>
                  <a:pt x="21600" y="8995"/>
                </a:lnTo>
                <a:close/>
              </a:path>
            </a:pathLst>
          </a:cu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r>
              <a:rPr lang="sv-SE" altLang="sv-SE" sz="1400"/>
              <a:t>Nej</a:t>
            </a:r>
          </a:p>
        </p:txBody>
      </p:sp>
      <p:sp>
        <p:nvSpPr>
          <p:cNvPr id="99585" name="Text Box 257"/>
          <p:cNvSpPr txBox="1">
            <a:spLocks noChangeArrowheads="1"/>
          </p:cNvSpPr>
          <p:nvPr/>
        </p:nvSpPr>
        <p:spPr bwMode="auto">
          <a:xfrm>
            <a:off x="8172450" y="260350"/>
            <a:ext cx="681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Start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" name="Text Box 257"/>
          <p:cNvSpPr txBox="1">
            <a:spLocks noChangeArrowheads="1"/>
          </p:cNvSpPr>
          <p:nvPr/>
        </p:nvSpPr>
        <p:spPr bwMode="auto">
          <a:xfrm>
            <a:off x="456407" y="319088"/>
            <a:ext cx="9749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3" action="ppaction://hlinksldjump"/>
              </a:rPr>
              <a:t>Tillbaka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sv-SE"/>
              <a:t>©</a:t>
            </a:r>
            <a:r>
              <a:rPr lang="sv-SE" altLang="sv-SE"/>
              <a:t> Dan Sundström, Stigtomta Bridgeklubb</a:t>
            </a:r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00263" y="590550"/>
            <a:ext cx="4849812" cy="685800"/>
          </a:xfrm>
        </p:spPr>
        <p:txBody>
          <a:bodyPr/>
          <a:lstStyle/>
          <a:p>
            <a:r>
              <a:rPr lang="sv-SE" altLang="sv-SE"/>
              <a:t>Öppningshandens andra bud</a:t>
            </a:r>
          </a:p>
        </p:txBody>
      </p:sp>
      <p:grpSp>
        <p:nvGrpSpPr>
          <p:cNvPr id="2" name="Organization Chart 6"/>
          <p:cNvGrpSpPr>
            <a:grpSpLocks noChangeAspect="1"/>
          </p:cNvGrpSpPr>
          <p:nvPr/>
        </p:nvGrpSpPr>
        <p:grpSpPr bwMode="auto">
          <a:xfrm>
            <a:off x="1520825" y="1500188"/>
            <a:ext cx="5802313" cy="2241550"/>
            <a:chOff x="1031" y="963"/>
            <a:chExt cx="3655" cy="1412"/>
          </a:xfrm>
        </p:grpSpPr>
        <p:cxnSp>
          <p:nvCxnSpPr>
            <p:cNvPr id="109597" name="_s109597"/>
            <p:cNvCxnSpPr>
              <a:cxnSpLocks noChangeShapeType="1"/>
              <a:stCxn id="9" idx="0"/>
              <a:endCxn id="3" idx="2"/>
            </p:cNvCxnSpPr>
            <p:nvPr/>
          </p:nvCxnSpPr>
          <p:spPr bwMode="auto">
            <a:xfrm rot="5400000" flipH="1">
              <a:off x="3355" y="793"/>
              <a:ext cx="138" cy="1171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590" name="_s109590"/>
            <p:cNvCxnSpPr>
              <a:cxnSpLocks noChangeShapeType="1"/>
              <a:stCxn id="8" idx="0"/>
              <a:endCxn id="4" idx="2"/>
            </p:cNvCxnSpPr>
            <p:nvPr/>
          </p:nvCxnSpPr>
          <p:spPr bwMode="auto">
            <a:xfrm rot="5400000" flipH="1">
              <a:off x="3395" y="1183"/>
              <a:ext cx="248" cy="1362"/>
            </a:xfrm>
            <a:prstGeom prst="bentConnector3">
              <a:avLst>
                <a:gd name="adj1" fmla="val 2903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588" name="_s109588"/>
            <p:cNvCxnSpPr>
              <a:cxnSpLocks noChangeShapeType="1"/>
              <a:stCxn id="7" idx="0"/>
              <a:endCxn id="4" idx="2"/>
            </p:cNvCxnSpPr>
            <p:nvPr/>
          </p:nvCxnSpPr>
          <p:spPr bwMode="auto">
            <a:xfrm rot="5400000" flipH="1">
              <a:off x="2943" y="1635"/>
              <a:ext cx="248" cy="458"/>
            </a:xfrm>
            <a:prstGeom prst="bentConnector3">
              <a:avLst>
                <a:gd name="adj1" fmla="val 2903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586" name="_s109586"/>
            <p:cNvCxnSpPr>
              <a:cxnSpLocks noChangeShapeType="1"/>
              <a:stCxn id="6" idx="0"/>
              <a:endCxn id="4" idx="2"/>
            </p:cNvCxnSpPr>
            <p:nvPr/>
          </p:nvCxnSpPr>
          <p:spPr bwMode="auto">
            <a:xfrm rot="16200000">
              <a:off x="2491" y="1640"/>
              <a:ext cx="248" cy="447"/>
            </a:xfrm>
            <a:prstGeom prst="bentConnector3">
              <a:avLst>
                <a:gd name="adj1" fmla="val 2903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584" name="_s109584"/>
            <p:cNvCxnSpPr>
              <a:cxnSpLocks noChangeShapeType="1"/>
              <a:stCxn id="5" idx="0"/>
              <a:endCxn id="4" idx="2"/>
            </p:cNvCxnSpPr>
            <p:nvPr/>
          </p:nvCxnSpPr>
          <p:spPr bwMode="auto">
            <a:xfrm rot="16200000">
              <a:off x="2039" y="1188"/>
              <a:ext cx="248" cy="1351"/>
            </a:xfrm>
            <a:prstGeom prst="bentConnector3">
              <a:avLst>
                <a:gd name="adj1" fmla="val 2903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9580" name="_s109580"/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2773" y="1375"/>
              <a:ext cx="132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9575"/>
            <p:cNvSpPr>
              <a:spLocks noChangeArrowheads="1"/>
            </p:cNvSpPr>
            <p:nvPr/>
          </p:nvSpPr>
          <p:spPr bwMode="auto">
            <a:xfrm>
              <a:off x="2330" y="1041"/>
              <a:ext cx="1015" cy="269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3165" tIns="26582" rIns="53165" bIns="2658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Öppning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1 trick i färg</a:t>
              </a:r>
            </a:p>
          </p:txBody>
        </p:sp>
        <p:sp>
          <p:nvSpPr>
            <p:cNvPr id="4" name="_s109577"/>
            <p:cNvSpPr>
              <a:spLocks noChangeArrowheads="1"/>
            </p:cNvSpPr>
            <p:nvPr/>
          </p:nvSpPr>
          <p:spPr bwMode="auto">
            <a:xfrm>
              <a:off x="2355" y="1442"/>
              <a:ext cx="966" cy="29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3165" tIns="26582" rIns="53165" bIns="26582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Partnerns svar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1 över 1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2 över 1</a:t>
              </a:r>
            </a:p>
          </p:txBody>
        </p:sp>
        <p:sp>
          <p:nvSpPr>
            <p:cNvPr id="5" name="_s109583"/>
            <p:cNvSpPr>
              <a:spLocks noChangeArrowheads="1"/>
            </p:cNvSpPr>
            <p:nvPr/>
          </p:nvSpPr>
          <p:spPr bwMode="auto">
            <a:xfrm>
              <a:off x="1090" y="1988"/>
              <a:ext cx="793" cy="26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4809" tIns="27404" rIns="54809" bIns="2740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Trumfstöd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i partnerns färg</a:t>
              </a:r>
            </a:p>
          </p:txBody>
        </p:sp>
        <p:sp>
          <p:nvSpPr>
            <p:cNvPr id="6" name="_s109585"/>
            <p:cNvSpPr>
              <a:spLocks noChangeArrowheads="1"/>
            </p:cNvSpPr>
            <p:nvPr/>
          </p:nvSpPr>
          <p:spPr bwMode="auto">
            <a:xfrm>
              <a:off x="1994" y="1988"/>
              <a:ext cx="794" cy="26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4809" tIns="27404" rIns="54809" bIns="2740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Tvåfärgshand</a:t>
              </a:r>
            </a:p>
          </p:txBody>
        </p:sp>
        <p:sp>
          <p:nvSpPr>
            <p:cNvPr id="7" name="_s109587"/>
            <p:cNvSpPr>
              <a:spLocks noChangeArrowheads="1"/>
            </p:cNvSpPr>
            <p:nvPr/>
          </p:nvSpPr>
          <p:spPr bwMode="auto">
            <a:xfrm>
              <a:off x="2899" y="1988"/>
              <a:ext cx="793" cy="26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54809" tIns="27404" rIns="54809" bIns="2740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Enfärgs-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hand</a:t>
              </a:r>
            </a:p>
          </p:txBody>
        </p:sp>
        <p:sp>
          <p:nvSpPr>
            <p:cNvPr id="8" name="_s109589"/>
            <p:cNvSpPr>
              <a:spLocks noChangeArrowheads="1"/>
            </p:cNvSpPr>
            <p:nvPr/>
          </p:nvSpPr>
          <p:spPr bwMode="auto">
            <a:xfrm>
              <a:off x="3803" y="1988"/>
              <a:ext cx="794" cy="262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67666" tIns="33833" rIns="67666" bIns="33833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Jämn hand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(utan trumfstöd)</a:t>
              </a:r>
            </a:p>
          </p:txBody>
        </p:sp>
        <p:sp>
          <p:nvSpPr>
            <p:cNvPr id="9" name="_s109596"/>
            <p:cNvSpPr>
              <a:spLocks noChangeArrowheads="1"/>
            </p:cNvSpPr>
            <p:nvPr/>
          </p:nvSpPr>
          <p:spPr bwMode="auto">
            <a:xfrm>
              <a:off x="3501" y="1448"/>
              <a:ext cx="1015" cy="288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Partnerns svar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8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70000"/>
                <a:buFont typeface="Wingdings" panose="05000000000000000000" pitchFamily="2" charset="2"/>
                <a:buNone/>
                <a:tabLst/>
              </a:pPr>
              <a:r>
                <a:rPr kumimoji="0" lang="sv-SE" altLang="sv-SE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anose="020B0604030504040204" pitchFamily="34" charset="0"/>
                </a:rPr>
                <a:t>1 NT</a:t>
              </a:r>
            </a:p>
          </p:txBody>
        </p:sp>
      </p:grpSp>
      <p:sp>
        <p:nvSpPr>
          <p:cNvPr id="109591" name="Text Box 23"/>
          <p:cNvSpPr txBox="1">
            <a:spLocks noChangeArrowheads="1"/>
          </p:cNvSpPr>
          <p:nvPr/>
        </p:nvSpPr>
        <p:spPr bwMode="auto">
          <a:xfrm>
            <a:off x="1641475" y="3544888"/>
            <a:ext cx="1204913" cy="22034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sv-SE" sz="1000" b="1">
                <a:solidFill>
                  <a:srgbClr val="FF3300"/>
                </a:solidFill>
              </a:rPr>
              <a:t>12 – 16 htp</a:t>
            </a:r>
          </a:p>
          <a:p>
            <a:r>
              <a:rPr lang="sv-SE" altLang="sv-SE" sz="1000" b="1"/>
              <a:t>Höj ett steg</a:t>
            </a:r>
          </a:p>
          <a:p>
            <a:endParaRPr lang="sv-SE" altLang="sv-SE" sz="400" b="1"/>
          </a:p>
          <a:p>
            <a:r>
              <a:rPr lang="sv-SE" altLang="sv-SE" sz="1000" b="1">
                <a:solidFill>
                  <a:srgbClr val="FF3300"/>
                </a:solidFill>
              </a:rPr>
              <a:t>ca 18 htp</a:t>
            </a:r>
          </a:p>
          <a:p>
            <a:r>
              <a:rPr lang="sv-SE" altLang="sv-SE" sz="1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över 1:</a:t>
            </a:r>
          </a:p>
          <a:p>
            <a:r>
              <a:rPr lang="sv-SE" altLang="sv-SE" sz="1000" b="1"/>
              <a:t>Höj två steg</a:t>
            </a:r>
          </a:p>
          <a:p>
            <a:r>
              <a:rPr lang="sv-SE" altLang="sv-SE" sz="1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över 1:</a:t>
            </a:r>
          </a:p>
          <a:p>
            <a:r>
              <a:rPr lang="sv-SE" altLang="sv-SE" sz="1000" b="1"/>
              <a:t>Bjud utgång</a:t>
            </a:r>
          </a:p>
          <a:p>
            <a:endParaRPr lang="sv-SE" altLang="sv-SE" sz="400" b="1"/>
          </a:p>
          <a:p>
            <a:r>
              <a:rPr lang="sv-SE" altLang="sv-SE" sz="1000" b="1">
                <a:solidFill>
                  <a:srgbClr val="FF3300"/>
                </a:solidFill>
              </a:rPr>
              <a:t>ca 20+</a:t>
            </a:r>
          </a:p>
          <a:p>
            <a:r>
              <a:rPr lang="sv-SE" altLang="sv-SE" sz="1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 över 1</a:t>
            </a:r>
          </a:p>
          <a:p>
            <a:r>
              <a:rPr lang="sv-SE" altLang="sv-SE" sz="1000" b="1"/>
              <a:t>Bjud utgång</a:t>
            </a:r>
          </a:p>
          <a:p>
            <a:r>
              <a:rPr lang="sv-SE" altLang="sv-SE" sz="1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över 1</a:t>
            </a:r>
          </a:p>
          <a:p>
            <a:r>
              <a:rPr lang="sv-SE" altLang="sv-SE" sz="1000" b="1">
                <a:hlinkClick r:id="rId2" action="ppaction://hlinksldjump"/>
              </a:rPr>
              <a:t>Eventuell slam</a:t>
            </a:r>
            <a:endParaRPr lang="sv-SE" altLang="sv-SE" sz="1000" b="1"/>
          </a:p>
          <a:p>
            <a:endParaRPr lang="sv-SE" altLang="sv-SE" sz="400"/>
          </a:p>
        </p:txBody>
      </p:sp>
      <p:sp>
        <p:nvSpPr>
          <p:cNvPr id="109593" name="Text Box 25"/>
          <p:cNvSpPr txBox="1">
            <a:spLocks noChangeArrowheads="1"/>
          </p:cNvSpPr>
          <p:nvPr/>
        </p:nvSpPr>
        <p:spPr bwMode="auto">
          <a:xfrm>
            <a:off x="3052763" y="3538538"/>
            <a:ext cx="1241425" cy="1350962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sv-SE" sz="1000" b="1"/>
              <a:t>Bjud ny färg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Visar minst  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5 - 4</a:t>
            </a:r>
          </a:p>
          <a:p>
            <a:endParaRPr lang="sv-SE" altLang="sv-SE" sz="400" b="1">
              <a:solidFill>
                <a:srgbClr val="FF3300"/>
              </a:solidFill>
            </a:endParaRPr>
          </a:p>
          <a:p>
            <a:r>
              <a:rPr lang="sv-SE" altLang="sv-SE" sz="1000" b="1"/>
              <a:t>Hopp</a:t>
            </a:r>
          </a:p>
          <a:p>
            <a:r>
              <a:rPr lang="sv-SE" altLang="sv-SE" sz="1000" b="1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(efter 1 ö 1)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Visar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Minst 5 – 4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17+ hp</a:t>
            </a:r>
          </a:p>
        </p:txBody>
      </p:sp>
      <p:sp>
        <p:nvSpPr>
          <p:cNvPr id="109594" name="Text Box 26"/>
          <p:cNvSpPr txBox="1">
            <a:spLocks noChangeArrowheads="1"/>
          </p:cNvSpPr>
          <p:nvPr/>
        </p:nvSpPr>
        <p:spPr bwMode="auto">
          <a:xfrm>
            <a:off x="4491038" y="3541713"/>
            <a:ext cx="1241425" cy="1168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sv-SE" sz="1000" b="1"/>
              <a:t>Egen långfärg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Bjud om färgen  </a:t>
            </a:r>
          </a:p>
          <a:p>
            <a:endParaRPr lang="sv-SE" altLang="sv-SE" sz="400" b="1">
              <a:solidFill>
                <a:srgbClr val="FF3300"/>
              </a:solidFill>
            </a:endParaRPr>
          </a:p>
          <a:p>
            <a:r>
              <a:rPr lang="sv-SE" altLang="sv-SE" sz="1000" b="1"/>
              <a:t>Hopp </a:t>
            </a:r>
          </a:p>
          <a:p>
            <a:r>
              <a:rPr lang="sv-SE" altLang="sv-SE" sz="1000" b="1"/>
              <a:t>(med högfärg)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Visar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Minst17+ hp</a:t>
            </a:r>
          </a:p>
        </p:txBody>
      </p:sp>
      <p:sp>
        <p:nvSpPr>
          <p:cNvPr id="109595" name="Text Box 27"/>
          <p:cNvSpPr txBox="1">
            <a:spLocks noChangeArrowheads="1"/>
          </p:cNvSpPr>
          <p:nvPr/>
        </p:nvSpPr>
        <p:spPr bwMode="auto">
          <a:xfrm>
            <a:off x="5929313" y="3543300"/>
            <a:ext cx="1241425" cy="741363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sv-SE" sz="1000" b="1"/>
              <a:t>Bjud sang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Hopp visar </a:t>
            </a:r>
          </a:p>
          <a:p>
            <a:r>
              <a:rPr lang="sv-SE" altLang="sv-SE" sz="1000" b="1">
                <a:solidFill>
                  <a:srgbClr val="FF3300"/>
                </a:solidFill>
              </a:rPr>
              <a:t>18-19 hp  </a:t>
            </a:r>
          </a:p>
          <a:p>
            <a:endParaRPr lang="sv-SE" altLang="sv-SE" sz="400" b="1">
              <a:solidFill>
                <a:srgbClr val="FF3300"/>
              </a:solidFill>
            </a:endParaRPr>
          </a:p>
          <a:p>
            <a:endParaRPr lang="sv-SE" altLang="sv-SE" sz="1000" b="1">
              <a:solidFill>
                <a:srgbClr val="FF3300"/>
              </a:solidFill>
            </a:endParaRPr>
          </a:p>
        </p:txBody>
      </p:sp>
      <p:sp>
        <p:nvSpPr>
          <p:cNvPr id="109598" name="Text Box 30"/>
          <p:cNvSpPr txBox="1">
            <a:spLocks noChangeArrowheads="1"/>
          </p:cNvSpPr>
          <p:nvPr/>
        </p:nvSpPr>
        <p:spPr bwMode="auto">
          <a:xfrm>
            <a:off x="7550150" y="2341563"/>
            <a:ext cx="536575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v-SE" altLang="sv-SE" sz="1200" dirty="0">
                <a:hlinkClick r:id="rId3" action="ppaction://hlinksldjump"/>
              </a:rPr>
              <a:t>Svar</a:t>
            </a:r>
            <a:endParaRPr lang="sv-SE" altLang="sv-SE" sz="1200" dirty="0"/>
          </a:p>
        </p:txBody>
      </p:sp>
      <p:sp>
        <p:nvSpPr>
          <p:cNvPr id="109599" name="AutoShape 31"/>
          <p:cNvSpPr>
            <a:spLocks noChangeArrowheads="1"/>
          </p:cNvSpPr>
          <p:nvPr/>
        </p:nvSpPr>
        <p:spPr bwMode="auto">
          <a:xfrm>
            <a:off x="7072313" y="2370138"/>
            <a:ext cx="522287" cy="195262"/>
          </a:xfrm>
          <a:prstGeom prst="rightArrow">
            <a:avLst>
              <a:gd name="adj1" fmla="val 50000"/>
              <a:gd name="adj2" fmla="val 6687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8172450" y="260350"/>
            <a:ext cx="6810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>
                <a:effectLst>
                  <a:outerShdw blurRad="38100" dist="38100" dir="2700000" algn="tl">
                    <a:srgbClr val="C0C0C0"/>
                  </a:outerShdw>
                </a:effectLst>
                <a:hlinkClick r:id="rId4" action="ppaction://hlinksldjump"/>
              </a:rPr>
              <a:t>Start</a:t>
            </a:r>
            <a:endParaRPr lang="sv-SE" altLang="sv-SE" sz="1400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9601" name="Text Box 33"/>
          <p:cNvSpPr txBox="1">
            <a:spLocks noChangeArrowheads="1"/>
          </p:cNvSpPr>
          <p:nvPr/>
        </p:nvSpPr>
        <p:spPr bwMode="auto">
          <a:xfrm>
            <a:off x="1801813" y="2224088"/>
            <a:ext cx="1868487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sv-SE" altLang="sv-SE" sz="1100"/>
              <a:t>Om partnern svarar </a:t>
            </a:r>
          </a:p>
          <a:p>
            <a:r>
              <a:rPr lang="sv-SE" altLang="sv-SE" sz="1100"/>
              <a:t>2 över 1, lovar han/hon  minst 11hp</a:t>
            </a:r>
          </a:p>
        </p:txBody>
      </p:sp>
      <p:sp>
        <p:nvSpPr>
          <p:cNvPr id="27" name="Text Box 257"/>
          <p:cNvSpPr txBox="1">
            <a:spLocks noChangeArrowheads="1"/>
          </p:cNvSpPr>
          <p:nvPr/>
        </p:nvSpPr>
        <p:spPr bwMode="auto">
          <a:xfrm>
            <a:off x="813707" y="285750"/>
            <a:ext cx="9749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sv-SE" altLang="sv-SE" sz="14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hlinkClick r:id="rId5" action="ppaction://hlinksldjump"/>
              </a:rPr>
              <a:t>Tillbaka</a:t>
            </a:r>
            <a:endParaRPr lang="sv-SE" altLang="sv-SE" sz="14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Solförmörkelse">
  <a:themeElements>
    <a:clrScheme name="Solförmörkelse 1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3399"/>
      </a:hlink>
      <a:folHlink>
        <a:srgbClr val="000099"/>
      </a:folHlink>
    </a:clrScheme>
    <a:fontScheme name="Solförmörkel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0000"/>
          <a:buFont typeface="Wingdings" panose="05000000000000000000" pitchFamily="2" charset="2"/>
          <a:buNone/>
          <a:tabLst/>
          <a:defRPr kumimoji="0" lang="en-US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chemeClr val="tx2"/>
          </a:buClr>
          <a:buSzPct val="70000"/>
          <a:buFont typeface="Wingdings" panose="05000000000000000000" pitchFamily="2" charset="2"/>
          <a:buNone/>
          <a:tabLst/>
          <a:defRPr kumimoji="0" lang="en-US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Solförmörkel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förmörkel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förmörkel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förmörkel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förmörkel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förmörkel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förmörkel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förmörkel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förmörkel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förmörkel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förmörkelse 1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33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1334</TotalTime>
  <Words>1630</Words>
  <Application>Microsoft Office PowerPoint</Application>
  <PresentationFormat>Bildspel på skärmen (4:3)</PresentationFormat>
  <Paragraphs>443</Paragraphs>
  <Slides>18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Symbol</vt:lpstr>
      <vt:lpstr>Verdana</vt:lpstr>
      <vt:lpstr>Wingdings</vt:lpstr>
      <vt:lpstr>Solförmörkelse</vt:lpstr>
      <vt:lpstr>Budgivning för nybörjare</vt:lpstr>
      <vt:lpstr>Svar på 1 NT</vt:lpstr>
      <vt:lpstr>Staymans högfärgsfråga, 2 klöver</vt:lpstr>
      <vt:lpstr>Efter svaret på högfärgsfrågan</vt:lpstr>
      <vt:lpstr>Sanghänder</vt:lpstr>
      <vt:lpstr>Sanghänder</vt:lpstr>
      <vt:lpstr>Högfärgsfråga efter budet 2NT</vt:lpstr>
      <vt:lpstr>Svar på 1 trick i färg</vt:lpstr>
      <vt:lpstr>Öppningshandens andra bud</vt:lpstr>
      <vt:lpstr>Öppningshandens bud efter svaret 1 NT (avböjande sang)</vt:lpstr>
      <vt:lpstr>Starka öppningshänder</vt:lpstr>
      <vt:lpstr>Svarshandens andra bud</vt:lpstr>
      <vt:lpstr>Svarshandens bud efter öppning med 2NT (1.) Direkt efter 2NT alt.  (2.) Via 2♣ - 2♦ - 2NT</vt:lpstr>
      <vt:lpstr>Blackwoods Essfråga 4NT och Kungsfråga 5NT</vt:lpstr>
      <vt:lpstr>Svaga tvåöppningar</vt:lpstr>
      <vt:lpstr>Spärröppningar</vt:lpstr>
      <vt:lpstr>Spärröppning på tretricksnivån - Exempel</vt:lpstr>
      <vt:lpstr>Motbudgivning (inkliv och UD)</vt:lpstr>
    </vt:vector>
  </TitlesOfParts>
  <Company>Kvalitetspartner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Administratör</dc:creator>
  <cp:lastModifiedBy>Abel</cp:lastModifiedBy>
  <cp:revision>156</cp:revision>
  <cp:lastPrinted>1601-01-01T00:00:00Z</cp:lastPrinted>
  <dcterms:created xsi:type="dcterms:W3CDTF">2009-12-11T17:05:01Z</dcterms:created>
  <dcterms:modified xsi:type="dcterms:W3CDTF">2017-04-18T12:19:56Z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