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59" r:id="rId7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1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75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lf Holmqvist" userId="21cdeb1716bc3439" providerId="LiveId" clId="{AAF49EE6-8554-48FC-B6F1-904ED2A916E2}"/>
    <pc:docChg chg="custSel addSld modSld">
      <pc:chgData name="Ulf Holmqvist" userId="21cdeb1716bc3439" providerId="LiveId" clId="{AAF49EE6-8554-48FC-B6F1-904ED2A916E2}" dt="2025-04-11T12:47:12.893" v="1367" actId="20577"/>
      <pc:docMkLst>
        <pc:docMk/>
      </pc:docMkLst>
      <pc:sldChg chg="modSp mod">
        <pc:chgData name="Ulf Holmqvist" userId="21cdeb1716bc3439" providerId="LiveId" clId="{AAF49EE6-8554-48FC-B6F1-904ED2A916E2}" dt="2025-04-07T10:53:04.090" v="596" actId="20577"/>
        <pc:sldMkLst>
          <pc:docMk/>
          <pc:sldMk cId="4274198582" sldId="256"/>
        </pc:sldMkLst>
        <pc:spChg chg="mod">
          <ac:chgData name="Ulf Holmqvist" userId="21cdeb1716bc3439" providerId="LiveId" clId="{AAF49EE6-8554-48FC-B6F1-904ED2A916E2}" dt="2025-04-07T10:53:04.090" v="596" actId="20577"/>
          <ac:spMkLst>
            <pc:docMk/>
            <pc:sldMk cId="4274198582" sldId="256"/>
            <ac:spMk id="5" creationId="{A5A7FBC5-6F42-80A8-4FB7-E077E98755BF}"/>
          </ac:spMkLst>
        </pc:spChg>
      </pc:sldChg>
      <pc:sldChg chg="modSp mod">
        <pc:chgData name="Ulf Holmqvist" userId="21cdeb1716bc3439" providerId="LiveId" clId="{AAF49EE6-8554-48FC-B6F1-904ED2A916E2}" dt="2025-04-07T10:56:34.012" v="636" actId="20577"/>
        <pc:sldMkLst>
          <pc:docMk/>
          <pc:sldMk cId="587006355" sldId="257"/>
        </pc:sldMkLst>
        <pc:spChg chg="mod">
          <ac:chgData name="Ulf Holmqvist" userId="21cdeb1716bc3439" providerId="LiveId" clId="{AAF49EE6-8554-48FC-B6F1-904ED2A916E2}" dt="2025-04-07T10:56:34.012" v="636" actId="20577"/>
          <ac:spMkLst>
            <pc:docMk/>
            <pc:sldMk cId="587006355" sldId="257"/>
            <ac:spMk id="7" creationId="{C6D01424-7BB6-604F-21D3-58A286FCF9AA}"/>
          </ac:spMkLst>
        </pc:spChg>
      </pc:sldChg>
      <pc:sldChg chg="addSp delSp modSp new mod">
        <pc:chgData name="Ulf Holmqvist" userId="21cdeb1716bc3439" providerId="LiveId" clId="{AAF49EE6-8554-48FC-B6F1-904ED2A916E2}" dt="2025-04-07T11:19:55.249" v="902" actId="20577"/>
        <pc:sldMkLst>
          <pc:docMk/>
          <pc:sldMk cId="3513770004" sldId="258"/>
        </pc:sldMkLst>
        <pc:spChg chg="add mod">
          <ac:chgData name="Ulf Holmqvist" userId="21cdeb1716bc3439" providerId="LiveId" clId="{AAF49EE6-8554-48FC-B6F1-904ED2A916E2}" dt="2025-04-07T11:19:55.249" v="902" actId="20577"/>
          <ac:spMkLst>
            <pc:docMk/>
            <pc:sldMk cId="3513770004" sldId="258"/>
            <ac:spMk id="5" creationId="{C7353C62-7748-E88F-6EBF-CB03F836EBD4}"/>
          </ac:spMkLst>
        </pc:spChg>
      </pc:sldChg>
      <pc:sldChg chg="addSp delSp modSp new mod">
        <pc:chgData name="Ulf Holmqvist" userId="21cdeb1716bc3439" providerId="LiveId" clId="{AAF49EE6-8554-48FC-B6F1-904ED2A916E2}" dt="2025-04-11T12:47:12.893" v="1367" actId="20577"/>
        <pc:sldMkLst>
          <pc:docMk/>
          <pc:sldMk cId="2633069700" sldId="259"/>
        </pc:sldMkLst>
        <pc:spChg chg="add mod">
          <ac:chgData name="Ulf Holmqvist" userId="21cdeb1716bc3439" providerId="LiveId" clId="{AAF49EE6-8554-48FC-B6F1-904ED2A916E2}" dt="2025-04-11T12:47:12.893" v="1367" actId="20577"/>
          <ac:spMkLst>
            <pc:docMk/>
            <pc:sldMk cId="2633069700" sldId="259"/>
            <ac:spMk id="2" creationId="{88873565-1123-71BD-8F35-E99B617B05D1}"/>
          </ac:spMkLst>
        </pc:spChg>
        <pc:spChg chg="add mod">
          <ac:chgData name="Ulf Holmqvist" userId="21cdeb1716bc3439" providerId="LiveId" clId="{AAF49EE6-8554-48FC-B6F1-904ED2A916E2}" dt="2025-04-11T12:38:57.742" v="916" actId="20577"/>
          <ac:spMkLst>
            <pc:docMk/>
            <pc:sldMk cId="2633069700" sldId="259"/>
            <ac:spMk id="4" creationId="{E402214F-C64A-4374-041B-28C48735CB8C}"/>
          </ac:spMkLst>
        </pc:spChg>
        <pc:spChg chg="add del mod">
          <ac:chgData name="Ulf Holmqvist" userId="21cdeb1716bc3439" providerId="LiveId" clId="{AAF49EE6-8554-48FC-B6F1-904ED2A916E2}" dt="2025-04-11T12:39:01.240" v="917" actId="478"/>
          <ac:spMkLst>
            <pc:docMk/>
            <pc:sldMk cId="2633069700" sldId="259"/>
            <ac:spMk id="9" creationId="{BF3B100F-6EDF-3EC0-C77A-803A656929E7}"/>
          </ac:spMkLst>
        </pc:spChg>
        <pc:picChg chg="add del mod">
          <ac:chgData name="Ulf Holmqvist" userId="21cdeb1716bc3439" providerId="LiveId" clId="{AAF49EE6-8554-48FC-B6F1-904ED2A916E2}" dt="2025-04-11T12:39:03.465" v="918" actId="478"/>
          <ac:picMkLst>
            <pc:docMk/>
            <pc:sldMk cId="2633069700" sldId="259"/>
            <ac:picMk id="6" creationId="{A7D24E19-B90F-AA91-14DF-88C784B93586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7BCF94A-0F73-6C2E-389B-316BE04E9C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A072FB31-BF91-EF7B-2A0E-6D6D5EAF1A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F548945-8831-8F38-FA47-138683F2D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E8BA9-B818-4153-8DE8-194A963AD73B}" type="datetimeFigureOut">
              <a:rPr lang="sv-SE" smtClean="0"/>
              <a:t>2025-04-11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3C7B5EF-8142-F471-5574-51E563F5F9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A5882BB-DF8D-1E8B-6F28-86BD2765B0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F1ABA-1440-41D8-9986-148DCEB7FC8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54483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4EAC4D9-828C-8576-EA65-E24177BA79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00B8CEB8-B9B3-75B3-1C58-E58DA38706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D206BEB-6742-E421-6EF8-B3DFBDC5BE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E8BA9-B818-4153-8DE8-194A963AD73B}" type="datetimeFigureOut">
              <a:rPr lang="sv-SE" smtClean="0"/>
              <a:t>2025-04-11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8B131A8-A9FA-672A-B986-B9F72B46F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7CF9622-54E7-BCC3-93CA-C4D01E995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F1ABA-1440-41D8-9986-148DCEB7FC8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39382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7557DCF5-503D-878C-AE91-3C34764757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3C6CFFB0-8B79-901E-4235-1C7E2935D5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6F7B98C-5E7D-85A3-CDEE-8DBC2763AA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E8BA9-B818-4153-8DE8-194A963AD73B}" type="datetimeFigureOut">
              <a:rPr lang="sv-SE" smtClean="0"/>
              <a:t>2025-04-11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9E28DF0-E6AC-D4DC-DDEE-1B64D70D8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AC15A6C-C443-1A74-7313-E9AA2BF62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F1ABA-1440-41D8-9986-148DCEB7FC8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80582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AC25EB1-EC2D-7C67-5B38-561B7E5407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D44D578-647C-C873-6743-443B89D4B5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49F9B1E-D0BA-1D1E-7497-036572ECAF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E8BA9-B818-4153-8DE8-194A963AD73B}" type="datetimeFigureOut">
              <a:rPr lang="sv-SE" smtClean="0"/>
              <a:t>2025-04-11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83F1062-51B6-DBE4-618F-710178D90F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001B014-8CF5-D001-DC93-A9ECA80DE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F1ABA-1440-41D8-9986-148DCEB7FC8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93461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C662103-74E2-F3B8-E49B-96D9D5422E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6AC1A1F-52F9-5AE1-6639-5531746829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2C9FAF0-01D3-5BE7-D21F-AD393B22A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E8BA9-B818-4153-8DE8-194A963AD73B}" type="datetimeFigureOut">
              <a:rPr lang="sv-SE" smtClean="0"/>
              <a:t>2025-04-11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B3A140D-DB11-9279-FB3D-1D424C478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A0E9C67-2323-845B-D41B-463F8BB09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F1ABA-1440-41D8-9986-148DCEB7FC8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39477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8DC37D1-F6FC-FF8D-1029-EF16918604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4A4F231-FDBD-EEDF-2293-12C16E2A78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CFD9458-C0F7-A73B-DF81-19AA97259D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FF698CC4-4E5A-51E5-64AA-289C47E17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E8BA9-B818-4153-8DE8-194A963AD73B}" type="datetimeFigureOut">
              <a:rPr lang="sv-SE" smtClean="0"/>
              <a:t>2025-04-11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337E615-05E4-7A50-B24C-E21744702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6E43B872-7E5C-C576-3C6B-502BAC5B4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F1ABA-1440-41D8-9986-148DCEB7FC8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63552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938306E-601D-874F-3A31-1AA39619BA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211F2A9-E5D9-4A6A-711F-3941B98698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BA70DBD-3488-A325-9D14-3345095CDA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B74D98AD-09C4-B441-1E7B-F911667F3D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C71D54D5-A1CC-0339-5F57-6D7EA3EE840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62847606-BEE2-B28C-445B-211472A035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E8BA9-B818-4153-8DE8-194A963AD73B}" type="datetimeFigureOut">
              <a:rPr lang="sv-SE" smtClean="0"/>
              <a:t>2025-04-11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12F0CA0E-A903-6FF5-2F1F-9AB7600302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CA9D87C9-6E5D-728C-23CA-0EE0DDB8C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F1ABA-1440-41D8-9986-148DCEB7FC8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07564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E96E9E8-1F27-EF6D-7ED4-21D2661736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7C851F59-91B5-71F6-1D37-03FF493C1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E8BA9-B818-4153-8DE8-194A963AD73B}" type="datetimeFigureOut">
              <a:rPr lang="sv-SE" smtClean="0"/>
              <a:t>2025-04-11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FCC2D93-22B1-B2C2-FE81-A7245F11A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8D45469-A802-BA96-AB10-8A8F97C49D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F1ABA-1440-41D8-9986-148DCEB7FC8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04309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F4F36AD5-606E-C74C-EB32-E56BA68EAA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E8BA9-B818-4153-8DE8-194A963AD73B}" type="datetimeFigureOut">
              <a:rPr lang="sv-SE" smtClean="0"/>
              <a:t>2025-04-11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194A0EC9-AB65-9995-277B-58DFE65F2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D956562-72A6-A844-36FB-69E81A121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F1ABA-1440-41D8-9986-148DCEB7FC8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63724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0E04005-F16F-DB5F-DAA6-AEEA4D3117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EDAAD68-2493-D843-5739-9F1C4FC980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97A26F35-34FC-0D34-A322-FFBC77EC1B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F502808-5431-41D0-A3BE-1FAB74F90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E8BA9-B818-4153-8DE8-194A963AD73B}" type="datetimeFigureOut">
              <a:rPr lang="sv-SE" smtClean="0"/>
              <a:t>2025-04-11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7806FF3E-69BC-6661-8F1D-2EA9DF0E1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26C057BD-1588-BA2B-BD5E-EB3540BBA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F1ABA-1440-41D8-9986-148DCEB7FC8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73282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AC9AF33-90A2-0B47-B162-3DC19F718E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C1B894D-E12C-8228-6E6A-C96D510BA0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D02BC2E-2187-8C82-6EAD-22DD01C73D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706BCE5-94BD-FCD6-32D1-46A06C065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E8BA9-B818-4153-8DE8-194A963AD73B}" type="datetimeFigureOut">
              <a:rPr lang="sv-SE" smtClean="0"/>
              <a:t>2025-04-11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8557DB7D-AEEF-F296-C67F-0B6882B4C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6FEB1C7B-3FBC-0A0E-C446-AACFAC52C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F1ABA-1440-41D8-9986-148DCEB7FC8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85321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4D1E1CF7-C794-B770-CA30-D36BD3AD3C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C14C091-6033-6ABB-2D8D-C45232FBD9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31F3A61-0F4E-FCD9-964B-023D9D88A6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CE8BA9-B818-4153-8DE8-194A963AD73B}" type="datetimeFigureOut">
              <a:rPr lang="sv-SE" smtClean="0"/>
              <a:t>2025-04-11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DD1F54A-6949-8FF2-9317-310B2BB8F0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B481DF5-5E1F-B640-A8FF-BF159DFAE5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0F1ABA-1440-41D8-9986-148DCEB7FC8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89300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ruta 3">
            <a:extLst>
              <a:ext uri="{FF2B5EF4-FFF2-40B4-BE49-F238E27FC236}">
                <a16:creationId xmlns:a16="http://schemas.microsoft.com/office/drawing/2014/main" id="{B3A35A13-76CA-0766-1F49-DC04D350EF77}"/>
              </a:ext>
            </a:extLst>
          </p:cNvPr>
          <p:cNvSpPr txBox="1"/>
          <p:nvPr/>
        </p:nvSpPr>
        <p:spPr>
          <a:xfrm>
            <a:off x="2756848" y="641445"/>
            <a:ext cx="63052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2400" b="1" dirty="0"/>
              <a:t>Öppnarens tredje bud</a:t>
            </a: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A5A7FBC5-6F42-80A8-4FB7-E077E98755BF}"/>
              </a:ext>
            </a:extLst>
          </p:cNvPr>
          <p:cNvSpPr txBox="1"/>
          <p:nvPr/>
        </p:nvSpPr>
        <p:spPr>
          <a:xfrm>
            <a:off x="1473958" y="2305615"/>
            <a:ext cx="9553433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2000" b="1" dirty="0"/>
              <a:t>Öppnaren utgår från den styrka hen visat i sitt andra bud:</a:t>
            </a:r>
          </a:p>
          <a:p>
            <a:pPr algn="ctr"/>
            <a:endParaRPr lang="sv-SE" sz="2000" b="1" dirty="0"/>
          </a:p>
          <a:p>
            <a:pPr algn="ctr"/>
            <a:endParaRPr lang="sv-SE" sz="2000" dirty="0"/>
          </a:p>
          <a:p>
            <a:pPr marL="342900" indent="-342900">
              <a:buFont typeface="+mj-lt"/>
              <a:buAutoNum type="arabicPeriod"/>
            </a:pPr>
            <a:r>
              <a:rPr lang="sv-SE" sz="2000" dirty="0"/>
              <a:t>Öppnaren svarade med </a:t>
            </a:r>
            <a:r>
              <a:rPr lang="sv-SE" sz="2000" b="1" dirty="0"/>
              <a:t>1</a:t>
            </a:r>
            <a:r>
              <a:rPr lang="sv-SE" sz="2000" dirty="0"/>
              <a:t> </a:t>
            </a:r>
            <a:r>
              <a:rPr lang="sv-SE" sz="2000" b="1" dirty="0"/>
              <a:t>sang</a:t>
            </a:r>
            <a:r>
              <a:rPr lang="sv-SE" sz="2000" dirty="0"/>
              <a:t> eller att bjuda om </a:t>
            </a:r>
            <a:r>
              <a:rPr lang="sv-SE" sz="2000" b="1" dirty="0"/>
              <a:t>egen eller svararens färg (12 – 14 HP)</a:t>
            </a:r>
          </a:p>
          <a:p>
            <a:pPr marL="342900" indent="-342900">
              <a:buFont typeface="+mj-lt"/>
              <a:buAutoNum type="arabicPeriod"/>
            </a:pPr>
            <a:endParaRPr lang="sv-SE" sz="2000" b="1" dirty="0"/>
          </a:p>
          <a:p>
            <a:pPr marL="342900" indent="-342900">
              <a:buFont typeface="+mj-lt"/>
              <a:buAutoNum type="arabicPeriod"/>
            </a:pPr>
            <a:r>
              <a:rPr lang="sv-SE" sz="2000" dirty="0"/>
              <a:t>Öppnaren begränsade inte sitt bud </a:t>
            </a:r>
            <a:r>
              <a:rPr lang="sv-SE" sz="2000" b="1" dirty="0"/>
              <a:t>(12 – 18 HP)</a:t>
            </a:r>
            <a:endParaRPr lang="sv-SE" sz="2000" dirty="0"/>
          </a:p>
          <a:p>
            <a:pPr marL="342900" indent="-342900">
              <a:buFont typeface="+mj-lt"/>
              <a:buAutoNum type="arabicPeriod"/>
            </a:pPr>
            <a:endParaRPr lang="sv-SE" sz="2000" dirty="0"/>
          </a:p>
          <a:p>
            <a:pPr marL="342900" indent="-342900">
              <a:buFont typeface="+mj-lt"/>
              <a:buAutoNum type="arabicPeriod"/>
            </a:pPr>
            <a:r>
              <a:rPr lang="sv-SE" sz="2000" dirty="0"/>
              <a:t>Öppnaren bjöd </a:t>
            </a:r>
            <a:r>
              <a:rPr lang="sv-SE" sz="2000" b="1" dirty="0"/>
              <a:t>stigande</a:t>
            </a:r>
            <a:r>
              <a:rPr lang="sv-SE" sz="2000" dirty="0"/>
              <a:t> (</a:t>
            </a:r>
            <a:r>
              <a:rPr lang="sv-SE" sz="2000" dirty="0" err="1"/>
              <a:t>reverse</a:t>
            </a:r>
            <a:r>
              <a:rPr lang="sv-SE" sz="2000" dirty="0"/>
              <a:t>) </a:t>
            </a:r>
            <a:r>
              <a:rPr lang="sv-SE" sz="2000" b="1" dirty="0"/>
              <a:t>(17 – 21 HP)</a:t>
            </a:r>
          </a:p>
          <a:p>
            <a:pPr marL="342900" indent="-342900">
              <a:buFont typeface="+mj-lt"/>
              <a:buAutoNum type="arabicPeriod"/>
            </a:pPr>
            <a:endParaRPr lang="sv-SE" sz="2000" dirty="0"/>
          </a:p>
          <a:p>
            <a:pPr marL="342900" indent="-342900">
              <a:buFont typeface="+mj-lt"/>
              <a:buAutoNum type="arabicPeriod"/>
            </a:pPr>
            <a:r>
              <a:rPr lang="sv-SE" sz="2000" dirty="0"/>
              <a:t>Öppnaren visade styrka genom att </a:t>
            </a:r>
            <a:r>
              <a:rPr lang="sv-SE" sz="2000" b="1" dirty="0"/>
              <a:t>hoppa</a:t>
            </a:r>
            <a:r>
              <a:rPr lang="sv-SE" sz="2000" dirty="0"/>
              <a:t> i ny färg </a:t>
            </a:r>
            <a:r>
              <a:rPr lang="sv-SE" sz="2000" b="1" dirty="0"/>
              <a:t>(19 - 21 HP)</a:t>
            </a:r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42741985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ruta 4">
            <a:extLst>
              <a:ext uri="{FF2B5EF4-FFF2-40B4-BE49-F238E27FC236}">
                <a16:creationId xmlns:a16="http://schemas.microsoft.com/office/drawing/2014/main" id="{643C55EE-2FB9-B74F-61FC-5F0FF3F871AB}"/>
              </a:ext>
            </a:extLst>
          </p:cNvPr>
          <p:cNvSpPr txBox="1"/>
          <p:nvPr/>
        </p:nvSpPr>
        <p:spPr>
          <a:xfrm>
            <a:off x="484495" y="884662"/>
            <a:ext cx="1122300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sv-SE" sz="2400" b="1" dirty="0"/>
              <a:t>Öppnaren svarade med sang eller att bjuda om egen eller svararens färg (12 – 14 HP)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C6D01424-7BB6-604F-21D3-58A286FCF9AA}"/>
              </a:ext>
            </a:extLst>
          </p:cNvPr>
          <p:cNvSpPr txBox="1"/>
          <p:nvPr/>
        </p:nvSpPr>
        <p:spPr>
          <a:xfrm>
            <a:off x="1419367" y="1842448"/>
            <a:ext cx="10031105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2000" b="1" dirty="0"/>
              <a:t>Öppnaren baserar sitt tredje bud på svararens bud:</a:t>
            </a:r>
          </a:p>
          <a:p>
            <a:pPr algn="ctr"/>
            <a:endParaRPr lang="sv-SE" sz="2000" b="1" dirty="0"/>
          </a:p>
          <a:p>
            <a:pPr algn="ctr"/>
            <a:endParaRPr lang="sv-SE" sz="2000" b="1" dirty="0"/>
          </a:p>
          <a:p>
            <a:pPr marL="457200" indent="-457200">
              <a:buFont typeface="+mj-lt"/>
              <a:buAutoNum type="arabicPeriod"/>
            </a:pPr>
            <a:r>
              <a:rPr lang="sv-SE" sz="2000" dirty="0"/>
              <a:t>Svararen har svarat på första budet med </a:t>
            </a:r>
            <a:r>
              <a:rPr lang="sv-SE" sz="2000" b="1" dirty="0"/>
              <a:t>1 sang</a:t>
            </a:r>
            <a:r>
              <a:rPr lang="sv-SE" sz="2000" dirty="0"/>
              <a:t>. Svararen har alternativt i sitt andra bud prefererat öppnarens </a:t>
            </a:r>
            <a:r>
              <a:rPr lang="sv-SE" sz="2000" b="1" dirty="0"/>
              <a:t>första färg </a:t>
            </a:r>
            <a:r>
              <a:rPr lang="sv-SE" sz="2000" dirty="0"/>
              <a:t>(2 eller 3 kort) </a:t>
            </a:r>
            <a:r>
              <a:rPr lang="sv-SE" sz="2000" b="1" dirty="0"/>
              <a:t>(6 – 9 HP)    </a:t>
            </a:r>
            <a:r>
              <a:rPr lang="sv-SE" sz="2000" b="1" u="sng" dirty="0"/>
              <a:t>Öppnaren passar</a:t>
            </a:r>
          </a:p>
          <a:p>
            <a:pPr marL="457200" indent="-457200">
              <a:buFont typeface="+mj-lt"/>
              <a:buAutoNum type="arabicPeriod"/>
            </a:pPr>
            <a:endParaRPr lang="sv-SE" sz="2000" b="1" dirty="0"/>
          </a:p>
          <a:p>
            <a:pPr marL="457200" indent="-457200">
              <a:buFont typeface="+mj-lt"/>
              <a:buAutoNum type="arabicPeriod"/>
            </a:pPr>
            <a:r>
              <a:rPr lang="sv-SE" sz="2000" dirty="0"/>
              <a:t>Svararen har </a:t>
            </a:r>
            <a:r>
              <a:rPr lang="sv-SE" sz="2000" b="1" dirty="0"/>
              <a:t>inviterat</a:t>
            </a:r>
            <a:r>
              <a:rPr lang="sv-SE" sz="2000" dirty="0"/>
              <a:t> till utgång </a:t>
            </a:r>
            <a:r>
              <a:rPr lang="sv-SE" sz="2000" b="1" dirty="0"/>
              <a:t>(10 – 12 HP)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sv-SE" sz="2000" dirty="0"/>
              <a:t>Med 3+ kort i inviterad färg och bra fördelning av honnörer </a:t>
            </a:r>
            <a:r>
              <a:rPr lang="sv-SE" sz="2000" b="1" u="sng" dirty="0"/>
              <a:t>bjuder öppnaren utgång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sv-SE" sz="2000" dirty="0"/>
              <a:t>Med högst 2</a:t>
            </a:r>
            <a:r>
              <a:rPr lang="sv-SE" sz="2000" b="1" dirty="0"/>
              <a:t> </a:t>
            </a:r>
            <a:r>
              <a:rPr lang="sv-SE" sz="2000" dirty="0"/>
              <a:t>kort i inviterad färg eller dålig fördelning av honnörer </a:t>
            </a:r>
            <a:r>
              <a:rPr lang="sv-SE" sz="2000" b="1" u="sng" dirty="0"/>
              <a:t>passar öppnaren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sv-SE" sz="2000" b="1" u="sng" dirty="0"/>
          </a:p>
          <a:p>
            <a:pPr marL="457200" indent="-457200">
              <a:buFont typeface="+mj-lt"/>
              <a:buAutoNum type="arabicPeriod"/>
            </a:pPr>
            <a:r>
              <a:rPr lang="sv-SE" sz="2000" dirty="0"/>
              <a:t>Svararen har krävt utgång </a:t>
            </a:r>
            <a:r>
              <a:rPr lang="sv-SE" sz="2000" b="1" dirty="0"/>
              <a:t>(13+ HP) </a:t>
            </a:r>
            <a:r>
              <a:rPr lang="sv-SE" sz="2000" b="1" u="sng" dirty="0"/>
              <a:t>Öppnaren bjuder utgång billigast möjligt</a:t>
            </a:r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5870063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ruta 4">
            <a:extLst>
              <a:ext uri="{FF2B5EF4-FFF2-40B4-BE49-F238E27FC236}">
                <a16:creationId xmlns:a16="http://schemas.microsoft.com/office/drawing/2014/main" id="{C7353C62-7748-E88F-6EBF-CB03F836EBD4}"/>
              </a:ext>
            </a:extLst>
          </p:cNvPr>
          <p:cNvSpPr txBox="1"/>
          <p:nvPr/>
        </p:nvSpPr>
        <p:spPr>
          <a:xfrm>
            <a:off x="1165411" y="841794"/>
            <a:ext cx="9789459" cy="42780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ctr">
              <a:buFont typeface="+mj-lt"/>
              <a:buAutoNum type="arabicPeriod" startAt="2"/>
            </a:pPr>
            <a:r>
              <a:rPr lang="sv-SE" sz="2400" b="1" dirty="0"/>
              <a:t>Öppnaren begränsade inte sitt bud (12 – 18 HP)</a:t>
            </a:r>
          </a:p>
          <a:p>
            <a:pPr marL="457200" indent="-457200" algn="ctr">
              <a:buFont typeface="+mj-lt"/>
              <a:buAutoNum type="arabicPeriod" startAt="2"/>
            </a:pPr>
            <a:endParaRPr lang="sv-SE" sz="2400" b="1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sv-SE" sz="2000" dirty="0"/>
              <a:t>Öppnaren har </a:t>
            </a:r>
            <a:r>
              <a:rPr lang="sv-SE" sz="2000" b="1" dirty="0"/>
              <a:t>12 – 14 HP</a:t>
            </a:r>
            <a:r>
              <a:rPr lang="sv-SE" sz="2000" dirty="0"/>
              <a:t>:  Tredje bud enligt punkt 1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sv-SE" sz="2000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sv-SE" sz="2000" dirty="0"/>
              <a:t>Öppnaren har </a:t>
            </a:r>
            <a:r>
              <a:rPr lang="sv-SE" sz="2000" b="1" dirty="0"/>
              <a:t>15 – 16 HP</a:t>
            </a:r>
            <a:r>
              <a:rPr lang="sv-SE" sz="2000" dirty="0"/>
              <a:t>: 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sv-SE" sz="2000" dirty="0"/>
              <a:t>Om svararen visat </a:t>
            </a:r>
            <a:r>
              <a:rPr lang="sv-SE" sz="2000" b="1" dirty="0"/>
              <a:t>6-9 HP</a:t>
            </a:r>
            <a:r>
              <a:rPr lang="sv-SE" sz="2000" dirty="0"/>
              <a:t>: </a:t>
            </a:r>
            <a:r>
              <a:rPr lang="sv-SE" sz="2000" b="1" u="sng" dirty="0"/>
              <a:t>Öppnaren inviterar med bra fördelning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sv-SE" sz="2000" dirty="0"/>
              <a:t>Om svararen inviterat till utgång </a:t>
            </a:r>
            <a:r>
              <a:rPr lang="sv-SE" sz="2000" b="1" dirty="0"/>
              <a:t>(10-12 HP): </a:t>
            </a:r>
            <a:r>
              <a:rPr lang="sv-SE" sz="2000" b="1" u="sng" dirty="0"/>
              <a:t>Öppnaren kräver utgång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sv-SE" sz="2000" dirty="0"/>
              <a:t>Om svararen kräver utgång </a:t>
            </a:r>
            <a:r>
              <a:rPr lang="sv-SE" sz="2000" b="1" dirty="0"/>
              <a:t>(13+ HP): </a:t>
            </a:r>
            <a:r>
              <a:rPr lang="sv-SE" sz="2000" b="1" u="sng" dirty="0"/>
              <a:t>Öppnaren bjuder utgång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endParaRPr lang="sv-SE" sz="2000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sv-SE" sz="2000" dirty="0"/>
              <a:t>Öppnaren har </a:t>
            </a:r>
            <a:r>
              <a:rPr lang="sv-SE" sz="2000" b="1" dirty="0"/>
              <a:t>17 – 18 HP:  </a:t>
            </a:r>
            <a:r>
              <a:rPr lang="sv-SE" sz="2000" b="1" u="sng" dirty="0"/>
              <a:t>Öppnaren inviterar till utgång och eventuell slam</a:t>
            </a:r>
            <a:endParaRPr lang="sv-SE" sz="2000" b="1" dirty="0"/>
          </a:p>
          <a:p>
            <a:pPr lvl="1"/>
            <a:endParaRPr lang="sv-SE" sz="2000" dirty="0"/>
          </a:p>
          <a:p>
            <a:pPr marL="457200" indent="-457200" algn="ctr">
              <a:buFont typeface="+mj-lt"/>
              <a:buAutoNum type="arabicPeriod" startAt="2"/>
            </a:pPr>
            <a:endParaRPr lang="sv-SE" sz="2400" b="1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35137700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ruta 4">
            <a:extLst>
              <a:ext uri="{FF2B5EF4-FFF2-40B4-BE49-F238E27FC236}">
                <a16:creationId xmlns:a16="http://schemas.microsoft.com/office/drawing/2014/main" id="{15334C2E-543A-E323-83DF-E560E7A378D5}"/>
              </a:ext>
            </a:extLst>
          </p:cNvPr>
          <p:cNvSpPr txBox="1"/>
          <p:nvPr/>
        </p:nvSpPr>
        <p:spPr>
          <a:xfrm>
            <a:off x="2097739" y="725251"/>
            <a:ext cx="736002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ctr">
              <a:buFont typeface="+mj-lt"/>
              <a:buAutoNum type="arabicPeriod" startAt="3"/>
            </a:pPr>
            <a:r>
              <a:rPr lang="sv-SE" sz="2400" b="1" dirty="0"/>
              <a:t>Öppnaren bjöd stigande (</a:t>
            </a:r>
            <a:r>
              <a:rPr lang="sv-SE" sz="2400" b="1" dirty="0" err="1"/>
              <a:t>reverse</a:t>
            </a:r>
            <a:r>
              <a:rPr lang="sv-SE" sz="2400" b="1" dirty="0"/>
              <a:t>) (17 – 21 HP)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704E4D02-72CF-2AB6-EC2B-F550B90DCA3F}"/>
              </a:ext>
            </a:extLst>
          </p:cNvPr>
          <p:cNvSpPr txBox="1"/>
          <p:nvPr/>
        </p:nvSpPr>
        <p:spPr>
          <a:xfrm>
            <a:off x="2097739" y="2545977"/>
            <a:ext cx="782619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Om svararen i sitt andra bud bjuder om sin egen färg eller öppnarens första färg: </a:t>
            </a:r>
            <a:r>
              <a:rPr lang="sv-SE" b="1" u="sng" dirty="0"/>
              <a:t>Öppnaren bjuder endast vidare med tillägg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b="1" u="sng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Annars: </a:t>
            </a:r>
            <a:r>
              <a:rPr lang="sv-SE" b="1" u="sng" dirty="0"/>
              <a:t>Öppnaren söker utgång och eventuell slam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980056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ruta 4">
            <a:extLst>
              <a:ext uri="{FF2B5EF4-FFF2-40B4-BE49-F238E27FC236}">
                <a16:creationId xmlns:a16="http://schemas.microsoft.com/office/drawing/2014/main" id="{E57907D0-822A-B42F-FCC6-BBB53B812C66}"/>
              </a:ext>
            </a:extLst>
          </p:cNvPr>
          <p:cNvSpPr txBox="1"/>
          <p:nvPr/>
        </p:nvSpPr>
        <p:spPr>
          <a:xfrm>
            <a:off x="1649506" y="1348753"/>
            <a:ext cx="8659906" cy="11387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ctr">
              <a:buFont typeface="+mj-lt"/>
              <a:buAutoNum type="arabicPeriod" startAt="4"/>
            </a:pPr>
            <a:r>
              <a:rPr lang="sv-SE" sz="2400" b="1" dirty="0"/>
              <a:t>Öppnaren visade styrka genom att hoppa i ny färg (19 - 21 HP)</a:t>
            </a:r>
          </a:p>
          <a:p>
            <a:pPr marL="457200" indent="-457200" algn="ctr">
              <a:buFont typeface="+mj-lt"/>
              <a:buAutoNum type="arabicPeriod" startAt="4"/>
            </a:pPr>
            <a:endParaRPr lang="sv-SE" sz="2400" b="1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sv-SE" sz="2000" b="1" u="sng" dirty="0"/>
              <a:t>Öppnaren söker utgång och eventuell slam</a:t>
            </a:r>
          </a:p>
        </p:txBody>
      </p:sp>
    </p:spTree>
    <p:extLst>
      <p:ext uri="{BB962C8B-B14F-4D97-AF65-F5344CB8AC3E}">
        <p14:creationId xmlns:p14="http://schemas.microsoft.com/office/powerpoint/2010/main" val="12761266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ruta 3">
            <a:extLst>
              <a:ext uri="{FF2B5EF4-FFF2-40B4-BE49-F238E27FC236}">
                <a16:creationId xmlns:a16="http://schemas.microsoft.com/office/drawing/2014/main" id="{E402214F-C64A-4374-041B-28C48735CB8C}"/>
              </a:ext>
            </a:extLst>
          </p:cNvPr>
          <p:cNvSpPr txBox="1"/>
          <p:nvPr/>
        </p:nvSpPr>
        <p:spPr>
          <a:xfrm>
            <a:off x="735105" y="708211"/>
            <a:ext cx="107217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2400" b="1" dirty="0"/>
              <a:t>Viktiga regler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88873565-1123-71BD-8F35-E99B617B05D1}"/>
              </a:ext>
            </a:extLst>
          </p:cNvPr>
          <p:cNvSpPr txBox="1"/>
          <p:nvPr/>
        </p:nvSpPr>
        <p:spPr>
          <a:xfrm>
            <a:off x="1344706" y="1864659"/>
            <a:ext cx="958326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2 i tidigare bjudna </a:t>
            </a:r>
            <a:r>
              <a:rPr lang="sv-SE" dirty="0" err="1"/>
              <a:t>lågfärger</a:t>
            </a:r>
            <a:r>
              <a:rPr lang="sv-SE" dirty="0"/>
              <a:t> är slutbud efter ett svagt bud från svararen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2 i tidigare bjudna högfärger visar tillägg och utgångsintresse efter ett svagt bud från svararen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3 i tidigare bjudna </a:t>
            </a:r>
            <a:r>
              <a:rPr lang="sv-SE" dirty="0" err="1"/>
              <a:t>lågfärger</a:t>
            </a:r>
            <a:r>
              <a:rPr lang="sv-SE" dirty="0"/>
              <a:t> är svagt efter en invit av svararen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3 i tidigare bjudna högfärger är krav till utgång efter en invit från svararen (4 i högfärg eller 3 sang)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När utgångskrav föreligger, är utgång det svagaste budet man får bjuda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330697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524</TotalTime>
  <Words>406</Words>
  <Application>Microsoft Office PowerPoint</Application>
  <PresentationFormat>Bredbild</PresentationFormat>
  <Paragraphs>50</Paragraphs>
  <Slides>6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Office-tema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Ulf Holmqvist</dc:creator>
  <cp:lastModifiedBy>Ulf Holmqvist</cp:lastModifiedBy>
  <cp:revision>10</cp:revision>
  <dcterms:created xsi:type="dcterms:W3CDTF">2025-04-04T14:26:33Z</dcterms:created>
  <dcterms:modified xsi:type="dcterms:W3CDTF">2025-04-11T12:47:17Z</dcterms:modified>
</cp:coreProperties>
</file>