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1"/>
  </p:sldMasterIdLst>
  <p:sldIdLst>
    <p:sldId id="257" r:id="rId2"/>
    <p:sldId id="281" r:id="rId3"/>
    <p:sldId id="277" r:id="rId4"/>
    <p:sldId id="278" r:id="rId5"/>
    <p:sldId id="279" r:id="rId6"/>
    <p:sldId id="276" r:id="rId7"/>
    <p:sldId id="263" r:id="rId8"/>
    <p:sldId id="280" r:id="rId9"/>
    <p:sldId id="266" r:id="rId10"/>
    <p:sldId id="282" r:id="rId11"/>
  </p:sldIdLst>
  <p:sldSz cx="9906000" cy="6858000" type="A4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600"/>
    <a:srgbClr val="0099FF"/>
    <a:srgbClr val="0CB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5232" autoAdjust="0"/>
  </p:normalViewPr>
  <p:slideViewPr>
    <p:cSldViewPr>
      <p:cViewPr varScale="1">
        <p:scale>
          <a:sx n="73" d="100"/>
          <a:sy n="73" d="100"/>
        </p:scale>
        <p:origin x="206" y="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46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 userDrawn="1"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8" name="textruta 7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500" dirty="0">
                  <a:latin typeface="Berlin Sans FB Demi" panose="020E0802020502020306" pitchFamily="34" charset="0"/>
                </a:rPr>
                <a:t>BRIDGE</a:t>
              </a:r>
              <a:endParaRPr lang="sv-SE" sz="80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2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THE #1 MIND SPORT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4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57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00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7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08000" y="6400802"/>
            <a:ext cx="710132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>
                <a:latin typeface="+mn-lt"/>
              </a:rPr>
              <a:t>Bild</a:t>
            </a:r>
            <a:r>
              <a:rPr lang="sv-SE" altLang="sv-SE" sz="1400" b="0" baseline="0" dirty="0">
                <a:latin typeface="+mn-lt"/>
              </a:rPr>
              <a:t> 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0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9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4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9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3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9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D90E-A4D4-46F5-A7CD-6C21E29186FD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/>
          <a:stretch/>
        </p:blipFill>
        <p:spPr>
          <a:xfrm>
            <a:off x="-1" y="0"/>
            <a:ext cx="9916007" cy="6858000"/>
          </a:xfrm>
          <a:prstGeom prst="rect">
            <a:avLst/>
          </a:prstGeom>
        </p:spPr>
      </p:pic>
      <p:pic>
        <p:nvPicPr>
          <p:cNvPr id="9" name="Bildobjekt 3" descr="SvenskBridge_CMYK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3"/>
          <a:stretch>
            <a:fillRect/>
          </a:stretch>
        </p:blipFill>
        <p:spPr bwMode="auto"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4294967295"/>
          </p:nvPr>
        </p:nvSpPr>
        <p:spPr>
          <a:xfrm>
            <a:off x="2973000" y="4329000"/>
            <a:ext cx="4050000" cy="720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v-SE" dirty="0" err="1">
                <a:latin typeface="Arial Black" panose="020B0A04020102020204" pitchFamily="34" charset="0"/>
              </a:rPr>
              <a:t>MiniBridge</a:t>
            </a:r>
            <a:endParaRPr lang="sv-SE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sv-SE" dirty="0">
                <a:latin typeface="Arial Black" panose="020B0A04020102020204" pitchFamily="34" charset="0"/>
              </a:rPr>
              <a:t>med utökad budgivning</a:t>
            </a: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93001" y="6398150"/>
            <a:ext cx="2114999" cy="405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v-SE" sz="1600" dirty="0">
                <a:latin typeface="Arial Black" panose="020B0A04020102020204" pitchFamily="34" charset="0"/>
              </a:rPr>
              <a:t>Utgåva 2018-05</a:t>
            </a:r>
          </a:p>
        </p:txBody>
      </p:sp>
    </p:spTree>
    <p:extLst>
      <p:ext uri="{BB962C8B-B14F-4D97-AF65-F5344CB8AC3E}">
        <p14:creationId xmlns:p14="http://schemas.microsoft.com/office/powerpoint/2010/main" val="176872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2" y="3529174"/>
            <a:ext cx="2835908" cy="2779826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28000" y="234000"/>
            <a:ext cx="4770000" cy="660400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Arial Black" panose="020B0A04020102020204" pitchFamily="34" charset="0"/>
              </a:rPr>
              <a:t>Sammanfattning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4503000" y="5274000"/>
            <a:ext cx="44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sv-SE" sz="2000" b="1" dirty="0"/>
              <a:t>Båda paren skriver in vunna stick i var sitt protokoll. </a:t>
            </a:r>
          </a:p>
        </p:txBody>
      </p:sp>
      <p:sp>
        <p:nvSpPr>
          <p:cNvPr id="2" name="Rektangel 1"/>
          <p:cNvSpPr/>
          <p:nvPr/>
        </p:nvSpPr>
        <p:spPr>
          <a:xfrm>
            <a:off x="4503000" y="1089000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sv-SE" sz="2000" b="1" dirty="0"/>
              <a:t>Alla spelare räknar sina hp.</a:t>
            </a:r>
            <a:br>
              <a:rPr lang="sv-SE" sz="2000" b="1" dirty="0"/>
            </a:br>
            <a:r>
              <a:rPr lang="sv-SE" sz="2000" b="1" dirty="0"/>
              <a:t>Given börjar redovisa sina hp.</a:t>
            </a:r>
          </a:p>
        </p:txBody>
      </p:sp>
      <p:sp>
        <p:nvSpPr>
          <p:cNvPr id="3" name="Rektangel 2"/>
          <p:cNvSpPr/>
          <p:nvPr/>
        </p:nvSpPr>
        <p:spPr>
          <a:xfrm>
            <a:off x="4503000" y="1864445"/>
            <a:ext cx="454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sv-SE" sz="2000" b="1" dirty="0"/>
              <a:t>Det par som har flest hp tillsammans blir spelförare och träkarl.</a:t>
            </a:r>
          </a:p>
        </p:txBody>
      </p:sp>
      <p:sp>
        <p:nvSpPr>
          <p:cNvPr id="5" name="Rektangel 4"/>
          <p:cNvSpPr/>
          <p:nvPr/>
        </p:nvSpPr>
        <p:spPr>
          <a:xfrm>
            <a:off x="4503000" y="2639890"/>
            <a:ext cx="495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sv-SE" sz="2000" b="1" dirty="0"/>
              <a:t>Träkarlen lägger sina kort med bildsidan mot bordet med spader längst till höger.</a:t>
            </a:r>
            <a:endParaRPr lang="sv-SE" sz="2000" b="1" dirty="0">
              <a:solidFill>
                <a:srgbClr val="00B05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503000" y="3415335"/>
            <a:ext cx="486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sv-SE" sz="2000" b="1" dirty="0"/>
              <a:t>Spelföraren bestämmer om det ska spelas med eller utan trumf och bjuder 1NT (No </a:t>
            </a:r>
            <a:r>
              <a:rPr lang="sv-SE" sz="2000" b="1" dirty="0" err="1"/>
              <a:t>Trump</a:t>
            </a:r>
            <a:r>
              <a:rPr lang="sv-SE" sz="2000" b="1" dirty="0"/>
              <a:t>),</a:t>
            </a: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 1</a:t>
            </a: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</a:t>
            </a:r>
            <a:r>
              <a:rPr lang="sv-SE" sz="2000" b="1" dirty="0"/>
              <a:t>, </a:t>
            </a:r>
            <a:r>
              <a:rPr lang="sv-SE" sz="2000" b="1" dirty="0">
                <a:solidFill>
                  <a:srgbClr val="C00000"/>
                </a:solidFill>
              </a:rPr>
              <a:t>1</a:t>
            </a:r>
            <a:r>
              <a:rPr lang="sv-SE" sz="2000" b="1" dirty="0">
                <a:solidFill>
                  <a:srgbClr val="C00000"/>
                </a:solidFill>
                <a:sym typeface="Symbol" panose="05050102010706020507" pitchFamily="18" charset="2"/>
              </a:rPr>
              <a:t></a:t>
            </a:r>
            <a:r>
              <a:rPr lang="sv-SE" sz="2000" b="1" dirty="0"/>
              <a:t>, </a:t>
            </a:r>
            <a:r>
              <a:rPr lang="sv-SE" sz="2000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sv-SE" sz="2000" b="1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</a:t>
            </a:r>
            <a:r>
              <a:rPr lang="sv-SE" sz="2000" b="1" dirty="0">
                <a:sym typeface="Symbol" panose="05050102010706020507" pitchFamily="18" charset="2"/>
              </a:rPr>
              <a:t> eller</a:t>
            </a:r>
            <a:r>
              <a:rPr lang="sv-SE" sz="2000" b="1" dirty="0"/>
              <a:t> </a:t>
            </a:r>
            <a:r>
              <a:rPr lang="sv-SE" sz="2000" b="1" dirty="0">
                <a:solidFill>
                  <a:srgbClr val="03A600"/>
                </a:solidFill>
              </a:rPr>
              <a:t>1</a:t>
            </a:r>
            <a:r>
              <a:rPr lang="sv-SE" sz="2000" b="1" dirty="0">
                <a:solidFill>
                  <a:srgbClr val="03A600"/>
                </a:solidFill>
                <a:sym typeface="Symbol" panose="05050102010706020507" pitchFamily="18" charset="2"/>
              </a:rPr>
              <a:t>.</a:t>
            </a:r>
            <a:endParaRPr lang="sv-SE" sz="2000" b="1" dirty="0">
              <a:solidFill>
                <a:srgbClr val="03A6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503000" y="4498557"/>
            <a:ext cx="48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sv-SE" sz="2000" b="1" dirty="0"/>
              <a:t>Efter utspelet vänder träkarlen upp sina kort. Spelföraren spelar kontraktet. 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0" y="728072"/>
            <a:ext cx="2880000" cy="28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6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28000" y="234000"/>
            <a:ext cx="9315000" cy="1034999"/>
          </a:xfrm>
        </p:spPr>
        <p:txBody>
          <a:bodyPr>
            <a:noAutofit/>
          </a:bodyPr>
          <a:lstStyle/>
          <a:p>
            <a:r>
              <a:rPr lang="sv-SE" sz="3600" dirty="0">
                <a:latin typeface="Arial Black" panose="020B0A04020102020204" pitchFamily="34" charset="0"/>
              </a:rPr>
              <a:t>Bridge är ett kortspel…</a:t>
            </a:r>
            <a:br>
              <a:rPr lang="sv-SE" sz="3600" dirty="0">
                <a:latin typeface="Arial Black" panose="020B0A04020102020204" pitchFamily="34" charset="0"/>
              </a:rPr>
            </a:br>
            <a:r>
              <a:rPr lang="sv-SE" sz="3600" dirty="0">
                <a:latin typeface="Arial Black" panose="020B0A04020102020204" pitchFamily="34" charset="0"/>
              </a:rPr>
              <a:t>…för fyra personer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323000" y="1691236"/>
            <a:ext cx="4770000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Spelarna mittemot varandra spelar tillsammans och spelar mot de andra två spelarna.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323000" y="3590568"/>
            <a:ext cx="48600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Bridge spelas med en vanlig kortlek. Varje spelare får 13 kort.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0" y="2255758"/>
            <a:ext cx="3358087" cy="3174576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88000" y="1895758"/>
            <a:ext cx="85500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SzTx/>
              <a:buFontTx/>
              <a:buNone/>
            </a:pPr>
            <a:r>
              <a:rPr lang="sv-SE" altLang="sv-SE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Nord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rot="730422">
            <a:off x="3066676" y="4556170"/>
            <a:ext cx="63000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SzTx/>
              <a:buFontTx/>
              <a:buNone/>
            </a:pPr>
            <a:r>
              <a:rPr lang="sv-SE" altLang="sv-SE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Öst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 rot="533114">
            <a:off x="439136" y="3979585"/>
            <a:ext cx="72000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SzTx/>
              <a:buFontTx/>
              <a:buNone/>
            </a:pPr>
            <a:r>
              <a:rPr lang="sv-SE" altLang="sv-SE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Väst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 rot="778530">
            <a:off x="1260925" y="5281455"/>
            <a:ext cx="67500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SzTx/>
              <a:buFontTx/>
              <a:buNone/>
            </a:pPr>
            <a:r>
              <a:rPr lang="sv-SE" altLang="sv-SE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Syd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323000" y="4985568"/>
            <a:ext cx="48600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Spelarnas placering vid bordet anges efter de fyra väderstrecken.</a:t>
            </a:r>
          </a:p>
        </p:txBody>
      </p:sp>
    </p:spTree>
    <p:extLst>
      <p:ext uri="{BB962C8B-B14F-4D97-AF65-F5344CB8AC3E}">
        <p14:creationId xmlns:p14="http://schemas.microsoft.com/office/powerpoint/2010/main" val="359155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28000" y="234001"/>
            <a:ext cx="9315000" cy="855000"/>
          </a:xfrm>
        </p:spPr>
        <p:txBody>
          <a:bodyPr>
            <a:noAutofit/>
          </a:bodyPr>
          <a:lstStyle/>
          <a:p>
            <a:r>
              <a:rPr lang="sv-SE" sz="3600" dirty="0">
                <a:latin typeface="Arial Black" panose="020B0A04020102020204" pitchFamily="34" charset="0"/>
              </a:rPr>
              <a:t>Bridge går ut på att vinna stick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278000" y="1224000"/>
            <a:ext cx="4770000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Varje spelare har här spelat ett kort. Syd som har spelat det högsta kortet (</a:t>
            </a:r>
            <a:r>
              <a:rPr lang="sv-SE" altLang="sv-S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♥Q</a:t>
            </a: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), vinner tillsammans med sin partner </a:t>
            </a:r>
            <a:r>
              <a:rPr lang="sv-SE" altLang="sv-SE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sticket</a:t>
            </a: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78000" y="2889000"/>
            <a:ext cx="48600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Då varje spelare får 13 kort, finns det 13 stick att kämpa om.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4278000" y="3834000"/>
            <a:ext cx="4995000" cy="676079"/>
            <a:chOff x="2748000" y="4779000"/>
            <a:chExt cx="4995000" cy="676079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748000" y="4869000"/>
              <a:ext cx="486000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marL="360363" indent="-360363"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Ett vunnet stick markerar du så här</a:t>
              </a:r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245" y="4779000"/>
              <a:ext cx="496755" cy="676079"/>
            </a:xfrm>
            <a:prstGeom prst="rect">
              <a:avLst/>
            </a:prstGeom>
          </p:spPr>
        </p:pic>
      </p:grpSp>
      <p:grpSp>
        <p:nvGrpSpPr>
          <p:cNvPr id="8" name="Grupp 7"/>
          <p:cNvGrpSpPr/>
          <p:nvPr/>
        </p:nvGrpSpPr>
        <p:grpSpPr>
          <a:xfrm>
            <a:off x="4278000" y="4689000"/>
            <a:ext cx="5221079" cy="496755"/>
            <a:chOff x="1983000" y="5589000"/>
            <a:chExt cx="5221079" cy="496755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983000" y="5589000"/>
              <a:ext cx="486000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marL="360363" indent="-360363"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Ett förlorat stick markerar du så här</a:t>
              </a:r>
            </a:p>
          </p:txBody>
        </p:sp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17662" y="5499338"/>
              <a:ext cx="496755" cy="676079"/>
            </a:xfrm>
            <a:prstGeom prst="rect">
              <a:avLst/>
            </a:prstGeom>
          </p:spPr>
        </p:pic>
      </p:grpSp>
      <p:grpSp>
        <p:nvGrpSpPr>
          <p:cNvPr id="12" name="Grupp 11"/>
          <p:cNvGrpSpPr/>
          <p:nvPr/>
        </p:nvGrpSpPr>
        <p:grpSpPr>
          <a:xfrm>
            <a:off x="813000" y="5409000"/>
            <a:ext cx="8325000" cy="676079"/>
            <a:chOff x="408000" y="5499000"/>
            <a:chExt cx="8325000" cy="676079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408000" y="5589000"/>
              <a:ext cx="693000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marL="360363" indent="-360363"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Efter fem spelade stick kan det se ut så här framför dig</a:t>
              </a:r>
            </a:p>
          </p:txBody>
        </p:sp>
        <p:grpSp>
          <p:nvGrpSpPr>
            <p:cNvPr id="11" name="Grupp 10"/>
            <p:cNvGrpSpPr/>
            <p:nvPr/>
          </p:nvGrpSpPr>
          <p:grpSpPr>
            <a:xfrm>
              <a:off x="7293000" y="5499000"/>
              <a:ext cx="1440000" cy="676079"/>
              <a:chOff x="7248000" y="5803969"/>
              <a:chExt cx="1440000" cy="676079"/>
            </a:xfrm>
          </p:grpSpPr>
          <p:pic>
            <p:nvPicPr>
              <p:cNvPr id="18" name="Bildobjekt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8000" y="5803969"/>
                <a:ext cx="496755" cy="676079"/>
              </a:xfrm>
              <a:prstGeom prst="rect">
                <a:avLst/>
              </a:prstGeom>
            </p:spPr>
          </p:pic>
          <p:pic>
            <p:nvPicPr>
              <p:cNvPr id="20" name="Bildobjekt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561582" y="5803969"/>
                <a:ext cx="496755" cy="676079"/>
              </a:xfrm>
              <a:prstGeom prst="rect">
                <a:avLst/>
              </a:prstGeom>
            </p:spPr>
          </p:pic>
          <p:pic>
            <p:nvPicPr>
              <p:cNvPr id="21" name="Bildobjekt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3000" y="5803969"/>
                <a:ext cx="496755" cy="676079"/>
              </a:xfrm>
              <a:prstGeom prst="rect">
                <a:avLst/>
              </a:prstGeom>
            </p:spPr>
          </p:pic>
          <p:pic>
            <p:nvPicPr>
              <p:cNvPr id="22" name="Bildobjekt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2021" y="5803969"/>
                <a:ext cx="496755" cy="676079"/>
              </a:xfrm>
              <a:prstGeom prst="rect">
                <a:avLst/>
              </a:prstGeom>
            </p:spPr>
          </p:pic>
          <p:pic>
            <p:nvPicPr>
              <p:cNvPr id="23" name="Bildobjekt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101583" y="5803969"/>
                <a:ext cx="496755" cy="676079"/>
              </a:xfrm>
              <a:prstGeom prst="rect">
                <a:avLst/>
              </a:prstGeom>
            </p:spPr>
          </p:pic>
        </p:grpSp>
      </p:grpSp>
      <p:grpSp>
        <p:nvGrpSpPr>
          <p:cNvPr id="2" name="Grupp 1"/>
          <p:cNvGrpSpPr/>
          <p:nvPr/>
        </p:nvGrpSpPr>
        <p:grpSpPr>
          <a:xfrm>
            <a:off x="318000" y="1314000"/>
            <a:ext cx="3990336" cy="3979295"/>
            <a:chOff x="318000" y="1314000"/>
            <a:chExt cx="3990336" cy="3979295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00" y="1314000"/>
              <a:ext cx="3990336" cy="3735000"/>
            </a:xfrm>
            <a:prstGeom prst="rect">
              <a:avLst/>
            </a:prstGeom>
          </p:spPr>
        </p:pic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 rot="778530">
              <a:off x="1074014" y="4895750"/>
              <a:ext cx="675000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marL="360363" indent="-360363"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b="1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Syd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59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28000" y="234001"/>
            <a:ext cx="9315000" cy="855000"/>
          </a:xfrm>
        </p:spPr>
        <p:txBody>
          <a:bodyPr>
            <a:noAutofit/>
          </a:bodyPr>
          <a:lstStyle/>
          <a:p>
            <a:r>
              <a:rPr lang="sv-SE" sz="3600" dirty="0">
                <a:latin typeface="Arial Black" panose="020B0A04020102020204" pitchFamily="34" charset="0"/>
              </a:rPr>
              <a:t>Du kan inte alltid följa färg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278000" y="1314000"/>
            <a:ext cx="5040000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När en färg är spelad några gånger är det inte säkert att du kan </a:t>
            </a:r>
            <a:r>
              <a:rPr lang="sv-SE" altLang="sv-SE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följa färg</a:t>
            </a: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då har du rätt att spela vilket kort som helst som du har kvar på din hand.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78000" y="3419900"/>
            <a:ext cx="486000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Detta kallas för att </a:t>
            </a:r>
            <a:r>
              <a:rPr lang="sv-SE" altLang="sv-SE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saka</a:t>
            </a: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ett kort.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1" y="1728287"/>
            <a:ext cx="3960000" cy="318571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323000" y="4355568"/>
            <a:ext cx="48600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Du kan aldrig vinna ett stick om du sakar ett kort!</a:t>
            </a:r>
          </a:p>
        </p:txBody>
      </p:sp>
    </p:spTree>
    <p:extLst>
      <p:ext uri="{BB962C8B-B14F-4D97-AF65-F5344CB8AC3E}">
        <p14:creationId xmlns:p14="http://schemas.microsoft.com/office/powerpoint/2010/main" val="364868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28000" y="234001"/>
            <a:ext cx="9315000" cy="855000"/>
          </a:xfrm>
        </p:spPr>
        <p:txBody>
          <a:bodyPr>
            <a:noAutofit/>
          </a:bodyPr>
          <a:lstStyle/>
          <a:p>
            <a:r>
              <a:rPr lang="sv-SE" sz="3600" dirty="0">
                <a:latin typeface="Arial Black" panose="020B0A04020102020204" pitchFamily="34" charset="0"/>
              </a:rPr>
              <a:t>I Bridge kan vi spela med trumf!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278000" y="1421236"/>
            <a:ext cx="5040000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 Bridge kan vi bestämma att någon av färgerna ska vara trumf. Mer om detta senare.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78000" y="2825568"/>
            <a:ext cx="48600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Den färg som är trumf får en högre rang än de övriga färgerna.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1" y="1728287"/>
            <a:ext cx="3960000" cy="318571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323000" y="3851236"/>
            <a:ext cx="4860000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När du inte har några kort i den utspelade färgen (ruter), kan du spela en spader (trumf) och vinna sticket.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78000" y="5264900"/>
            <a:ext cx="486000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Detta kallas för att </a:t>
            </a:r>
            <a:r>
              <a:rPr lang="sv-SE" altLang="sv-SE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du stjäl sticket</a:t>
            </a: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42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28000" y="234001"/>
            <a:ext cx="9450000" cy="855000"/>
          </a:xfrm>
        </p:spPr>
        <p:txBody>
          <a:bodyPr>
            <a:noAutofit/>
          </a:bodyPr>
          <a:lstStyle/>
          <a:p>
            <a:r>
              <a:rPr lang="sv-SE" sz="3600" dirty="0">
                <a:latin typeface="Arial Black" panose="020B0A04020102020204" pitchFamily="34" charset="0"/>
              </a:rPr>
              <a:t>Bridge består av budgivning och spel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323000" y="1951904"/>
            <a:ext cx="5268000" cy="307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Bridge består av två moment</a:t>
            </a:r>
            <a:b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sv-SE" altLang="sv-SE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 typeface="Symbol" panose="05050102010706020507" pitchFamily="18" charset="2"/>
              <a:buChar char="§"/>
            </a:pPr>
            <a:r>
              <a:rPr lang="sv-SE" altLang="sv-SE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Budgivningen</a:t>
            </a:r>
            <a: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där spelarna bestämmer vilket par som ska sköta spelet och om spelet ska spelas med eller utan trumf.</a:t>
            </a:r>
            <a:br>
              <a:rPr lang="sv-SE" altLang="sv-SE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sv-SE" altLang="sv-SE" sz="1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spcBef>
                <a:spcPct val="0"/>
              </a:spcBef>
              <a:buSzTx/>
              <a:buFont typeface="Symbol" panose="05050102010706020507" pitchFamily="18" charset="2"/>
              <a:buChar char="§"/>
            </a:pPr>
            <a:r>
              <a:rPr lang="sv-SE" altLang="sv-SE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Spelet, </a:t>
            </a:r>
            <a:r>
              <a:rPr lang="sv-SE" altLang="sv-SE" sz="2400" dirty="0">
                <a:latin typeface="+mn-lt"/>
              </a:rPr>
              <a:t>där det gäller att ta så många stick som möjligt.</a:t>
            </a:r>
            <a:endParaRPr lang="sv-SE" altLang="sv-SE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523000" y="5499000"/>
            <a:ext cx="585000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latin typeface="+mn-lt"/>
              </a:rPr>
              <a:t>I</a:t>
            </a:r>
            <a:r>
              <a:rPr lang="sv-SE" altLang="sv-SE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sv-SE" altLang="sv-SE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MiniBridge</a:t>
            </a:r>
            <a:r>
              <a:rPr lang="sv-SE" altLang="sv-SE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sv-SE" altLang="sv-SE" sz="2400" dirty="0">
                <a:latin typeface="+mn-lt"/>
              </a:rPr>
              <a:t>har vi förenklat  budgivningen</a:t>
            </a:r>
            <a:r>
              <a:rPr lang="sv-SE" altLang="sv-SE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0" y="1539000"/>
            <a:ext cx="3978987" cy="38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0" y="729000"/>
            <a:ext cx="3004840" cy="292253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7" y="740778"/>
            <a:ext cx="2981027" cy="2898981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83000" y="230127"/>
            <a:ext cx="8543925" cy="678873"/>
          </a:xfrm>
        </p:spPr>
        <p:txBody>
          <a:bodyPr>
            <a:normAutofit/>
          </a:bodyPr>
          <a:lstStyle/>
          <a:p>
            <a:r>
              <a:rPr lang="sv-SE" sz="3600" dirty="0">
                <a:latin typeface="Arial Black" panose="020B0A04020102020204" pitchFamily="34" charset="0"/>
              </a:rPr>
              <a:t>Budgivningen i </a:t>
            </a:r>
            <a:r>
              <a:rPr lang="sv-SE" sz="3600" dirty="0" err="1">
                <a:latin typeface="Arial Black" panose="020B0A04020102020204" pitchFamily="34" charset="0"/>
              </a:rPr>
              <a:t>MiniBridge</a:t>
            </a:r>
            <a:endParaRPr lang="sv-SE" sz="3600" dirty="0">
              <a:latin typeface="Arial Black" panose="020B0A040201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73000" y="3661455"/>
            <a:ext cx="445500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Varje spelare räknar ut sin hands styrka.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3000" y="999001"/>
            <a:ext cx="651370" cy="10270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00" y="1494001"/>
            <a:ext cx="659362" cy="1035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00" y="1989001"/>
            <a:ext cx="663360" cy="10270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00" y="2484001"/>
            <a:ext cx="671352" cy="1035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ruta 11"/>
          <p:cNvSpPr txBox="1"/>
          <p:nvPr/>
        </p:nvSpPr>
        <p:spPr>
          <a:xfrm>
            <a:off x="5628000" y="999001"/>
            <a:ext cx="225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2">
                    <a:lumMod val="75000"/>
                  </a:schemeClr>
                </a:solidFill>
              </a:rPr>
              <a:t>Ess (</a:t>
            </a:r>
            <a:r>
              <a:rPr lang="sv-SE" sz="20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sv-SE" sz="2000" dirty="0">
                <a:solidFill>
                  <a:schemeClr val="tx2">
                    <a:lumMod val="75000"/>
                  </a:schemeClr>
                </a:solidFill>
              </a:rPr>
              <a:t>ce) - 4 poäng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5943000" y="1539001"/>
            <a:ext cx="274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2">
                    <a:lumMod val="75000"/>
                  </a:schemeClr>
                </a:solidFill>
              </a:rPr>
              <a:t>Kung (</a:t>
            </a:r>
            <a:r>
              <a:rPr lang="sv-SE" sz="2000" b="1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sv-SE" sz="2000" dirty="0">
                <a:solidFill>
                  <a:schemeClr val="tx2">
                    <a:lumMod val="75000"/>
                  </a:schemeClr>
                </a:solidFill>
              </a:rPr>
              <a:t>ing) - 3 poäng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6303000" y="2034001"/>
            <a:ext cx="29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2">
                    <a:lumMod val="75000"/>
                  </a:schemeClr>
                </a:solidFill>
              </a:rPr>
              <a:t>Dam (</a:t>
            </a:r>
            <a:r>
              <a:rPr lang="sv-SE" sz="2000" b="1" dirty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sv-SE" sz="2000" dirty="0">
                <a:solidFill>
                  <a:schemeClr val="tx2">
                    <a:lumMod val="75000"/>
                  </a:schemeClr>
                </a:solidFill>
              </a:rPr>
              <a:t>ueen) - 2 poäng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6573000" y="2574001"/>
            <a:ext cx="26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2">
                    <a:lumMod val="75000"/>
                  </a:schemeClr>
                </a:solidFill>
              </a:rPr>
              <a:t>Knekt (</a:t>
            </a:r>
            <a:r>
              <a:rPr lang="sv-SE" sz="2000" b="1" dirty="0">
                <a:solidFill>
                  <a:schemeClr val="tx2">
                    <a:lumMod val="75000"/>
                  </a:schemeClr>
                </a:solidFill>
              </a:rPr>
              <a:t>J</a:t>
            </a:r>
            <a:r>
              <a:rPr lang="sv-SE" sz="2000" dirty="0">
                <a:solidFill>
                  <a:schemeClr val="tx2">
                    <a:lumMod val="75000"/>
                  </a:schemeClr>
                </a:solidFill>
              </a:rPr>
              <a:t>ack) - 1 poäng</a:t>
            </a: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0" y="4059000"/>
            <a:ext cx="2385000" cy="2259822"/>
          </a:xfrm>
          <a:prstGeom prst="rect">
            <a:avLst/>
          </a:prstGeom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018000" y="4185349"/>
            <a:ext cx="1755000" cy="1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  <a:tabLst>
                <a:tab pos="1436688" algn="r"/>
              </a:tabLst>
            </a:pPr>
            <a:r>
              <a:rPr lang="sv-SE" altLang="sv-SE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Spader 	 4 p</a:t>
            </a:r>
          </a:p>
          <a:p>
            <a:pPr marL="0" indent="0">
              <a:spcBef>
                <a:spcPct val="0"/>
              </a:spcBef>
              <a:buSzTx/>
              <a:buFontTx/>
              <a:buNone/>
              <a:tabLst>
                <a:tab pos="625475" algn="l"/>
                <a:tab pos="1436688" algn="r"/>
              </a:tabLst>
            </a:pPr>
            <a:r>
              <a:rPr lang="sv-SE" altLang="sv-SE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Hjärter 	 7 p</a:t>
            </a:r>
          </a:p>
          <a:p>
            <a:pPr marL="0" indent="0">
              <a:spcBef>
                <a:spcPct val="0"/>
              </a:spcBef>
              <a:buSzTx/>
              <a:buFontTx/>
              <a:buNone/>
              <a:tabLst>
                <a:tab pos="1436688" algn="r"/>
              </a:tabLst>
            </a:pPr>
            <a:r>
              <a:rPr lang="sv-SE" altLang="sv-SE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Ruter 	 2 p</a:t>
            </a:r>
          </a:p>
          <a:p>
            <a:pPr marL="0" indent="0">
              <a:spcBef>
                <a:spcPct val="0"/>
              </a:spcBef>
              <a:buSzTx/>
              <a:buFontTx/>
              <a:buNone/>
              <a:tabLst>
                <a:tab pos="1436688" algn="r"/>
              </a:tabLst>
            </a:pPr>
            <a:r>
              <a:rPr lang="sv-SE" altLang="sv-SE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Klöver 	 2 p</a:t>
            </a:r>
          </a:p>
          <a:p>
            <a:pPr marL="0" indent="0">
              <a:spcBef>
                <a:spcPct val="0"/>
              </a:spcBef>
              <a:buSzTx/>
              <a:buFontTx/>
              <a:buNone/>
              <a:tabLst>
                <a:tab pos="1436688" algn="r"/>
              </a:tabLst>
            </a:pPr>
            <a:r>
              <a:rPr lang="sv-SE" altLang="sv-SE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Summa 	</a:t>
            </a:r>
            <a:r>
              <a:rPr lang="sv-SE" altLang="sv-SE" sz="2000" b="1">
                <a:solidFill>
                  <a:schemeClr val="bg2">
                    <a:lumMod val="25000"/>
                  </a:schemeClr>
                </a:solidFill>
                <a:latin typeface="+mn-lt"/>
              </a:rPr>
              <a:t> 15 </a:t>
            </a:r>
            <a:r>
              <a:rPr lang="sv-SE" altLang="sv-SE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223000" y="4339952"/>
            <a:ext cx="4230000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Det par </a:t>
            </a:r>
            <a:r>
              <a:rPr lang="sv-SE" altLang="sv-SE" sz="2000" dirty="0">
                <a:latin typeface="+mn-lt"/>
              </a:rPr>
              <a:t>som har flest poäng vinner budgivningen och ska sköta kortspelet.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223000" y="5198679"/>
            <a:ext cx="4230000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Den spelare </a:t>
            </a:r>
            <a:r>
              <a:rPr lang="sv-SE" altLang="sv-SE" sz="2000" dirty="0">
                <a:latin typeface="+mn-lt"/>
              </a:rPr>
              <a:t>i det vinnande paret, som har flest poäng, blir spelförare.</a:t>
            </a:r>
            <a:r>
              <a:rPr lang="sv-SE" altLang="sv-SE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783000" y="5949000"/>
            <a:ext cx="454500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1800" dirty="0">
                <a:solidFill>
                  <a:srgbClr val="FF0000"/>
                </a:solidFill>
                <a:latin typeface="+mn-lt"/>
              </a:rPr>
              <a:t>Om båda paren får 20 poäng, ger vi om given.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223000" y="3789000"/>
            <a:ext cx="423000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Given </a:t>
            </a:r>
            <a:r>
              <a:rPr lang="sv-SE" altLang="sv-SE" sz="2000" dirty="0">
                <a:latin typeface="+mn-lt"/>
              </a:rPr>
              <a:t>börjar redovisar sina poäng.</a:t>
            </a:r>
          </a:p>
        </p:txBody>
      </p:sp>
    </p:spTree>
    <p:extLst>
      <p:ext uri="{BB962C8B-B14F-4D97-AF65-F5344CB8AC3E}">
        <p14:creationId xmlns:p14="http://schemas.microsoft.com/office/powerpoint/2010/main" val="339693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0" y="999000"/>
            <a:ext cx="4256973" cy="42750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28000" y="324000"/>
            <a:ext cx="9360000" cy="540000"/>
          </a:xfrm>
        </p:spPr>
        <p:txBody>
          <a:bodyPr>
            <a:noAutofit/>
          </a:bodyPr>
          <a:lstStyle/>
          <a:p>
            <a:r>
              <a:rPr lang="sv-SE" sz="3600" dirty="0">
                <a:latin typeface="Arial Black" panose="020B0A04020102020204" pitchFamily="34" charset="0"/>
              </a:rPr>
              <a:t>Budgivning - med eller utan trumf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318000" y="4779000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</a:rPr>
              <a:t>Spelförare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603000" y="1674000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tx2">
                    <a:lumMod val="75000"/>
                  </a:schemeClr>
                </a:solidFill>
              </a:rPr>
              <a:t>Träkarl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133000" y="1089000"/>
            <a:ext cx="42750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>
                <a:latin typeface="+mn-lt"/>
              </a:rPr>
              <a:t>Träkarlen </a:t>
            </a:r>
            <a:r>
              <a:rPr lang="sv-SE" altLang="sv-SE" sz="2400" dirty="0">
                <a:latin typeface="+mn-lt"/>
              </a:rPr>
              <a:t>lägger nu upp sina kort med bildsidan mot bordet.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133000" y="2304000"/>
            <a:ext cx="42300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>
                <a:latin typeface="+mn-lt"/>
              </a:rPr>
              <a:t>Spelföraren </a:t>
            </a:r>
            <a:r>
              <a:rPr lang="sv-SE" altLang="sv-SE" sz="2400" dirty="0">
                <a:latin typeface="+mn-lt"/>
              </a:rPr>
              <a:t>avgör nu om spelet ska spelas med eller utan trumf.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133000" y="3536236"/>
            <a:ext cx="4230000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latin typeface="+mn-lt"/>
              </a:rPr>
              <a:t>Med </a:t>
            </a:r>
            <a:r>
              <a:rPr lang="sv-SE" altLang="sv-SE" sz="2400" b="1" dirty="0">
                <a:latin typeface="+mn-lt"/>
              </a:rPr>
              <a:t>minst åtta kort</a:t>
            </a:r>
            <a:r>
              <a:rPr lang="sv-SE" altLang="sv-SE" sz="2400" dirty="0">
                <a:latin typeface="+mn-lt"/>
              </a:rPr>
              <a:t> i en gemensam färg, väljer vi denna som trumf.</a:t>
            </a:r>
          </a:p>
        </p:txBody>
      </p:sp>
      <p:sp>
        <p:nvSpPr>
          <p:cNvPr id="5" name="Rektangulär 4"/>
          <p:cNvSpPr/>
          <p:nvPr/>
        </p:nvSpPr>
        <p:spPr>
          <a:xfrm>
            <a:off x="2343000" y="5004000"/>
            <a:ext cx="2070000" cy="765000"/>
          </a:xfrm>
          <a:prstGeom prst="wedgeRectCallout">
            <a:avLst>
              <a:gd name="adj1" fmla="val -63961"/>
              <a:gd name="adj2" fmla="val -1852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schemeClr val="bg2">
                    <a:lumMod val="10000"/>
                  </a:schemeClr>
                </a:solidFill>
              </a:rPr>
              <a:t>Jag väljer spader som trumf.</a:t>
            </a:r>
          </a:p>
        </p:txBody>
      </p:sp>
    </p:spTree>
    <p:extLst>
      <p:ext uri="{BB962C8B-B14F-4D97-AF65-F5344CB8AC3E}">
        <p14:creationId xmlns:p14="http://schemas.microsoft.com/office/powerpoint/2010/main" val="36370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00" y="1719000"/>
            <a:ext cx="3825000" cy="374935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1" y="909000"/>
            <a:ext cx="3577500" cy="3513574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28000" y="324000"/>
            <a:ext cx="9360000" cy="540000"/>
          </a:xfrm>
        </p:spPr>
        <p:txBody>
          <a:bodyPr>
            <a:noAutofit/>
          </a:bodyPr>
          <a:lstStyle/>
          <a:p>
            <a:r>
              <a:rPr lang="sv-SE" sz="3600" dirty="0">
                <a:latin typeface="Arial Black" panose="020B0A04020102020204" pitchFamily="34" charset="0"/>
              </a:rPr>
              <a:t>Utspelet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1893000" y="3789000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Spelförare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018000" y="1674000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Träkarl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53000" y="4599000"/>
            <a:ext cx="42300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latin typeface="+mn-lt"/>
              </a:rPr>
              <a:t>Spelaren till vänster om spelföraren spelar ut ett kort.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728000" y="909000"/>
            <a:ext cx="48600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>
                <a:latin typeface="+mn-lt"/>
              </a:rPr>
              <a:t>Träkarlen </a:t>
            </a:r>
            <a:r>
              <a:rPr lang="sv-SE" altLang="sv-SE" sz="2400" dirty="0">
                <a:latin typeface="+mn-lt"/>
              </a:rPr>
              <a:t>lägger nu upp sina kort på bordet med trumfen längst till höger.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908000" y="5364000"/>
            <a:ext cx="42300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>
                <a:latin typeface="+mn-lt"/>
              </a:rPr>
              <a:t>Spelföraren </a:t>
            </a:r>
            <a:r>
              <a:rPr lang="sv-SE" altLang="sv-SE" sz="2400" dirty="0">
                <a:latin typeface="+mn-lt"/>
              </a:rPr>
              <a:t>sköter nu sina och träkarlens kort.</a:t>
            </a:r>
            <a:endParaRPr lang="sv-SE" altLang="sv-S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532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</TotalTime>
  <Words>608</Words>
  <Application>Microsoft Office PowerPoint</Application>
  <PresentationFormat>A4 (210 x 297 mm)</PresentationFormat>
  <Paragraphs>67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Berlin Sans FB Demi</vt:lpstr>
      <vt:lpstr>Calibri</vt:lpstr>
      <vt:lpstr>Calibri Light</vt:lpstr>
      <vt:lpstr>Symbol</vt:lpstr>
      <vt:lpstr>Wingdings</vt:lpstr>
      <vt:lpstr>Office-tema</vt:lpstr>
      <vt:lpstr>PowerPoint-presentation</vt:lpstr>
      <vt:lpstr>Bridge är ett kortspel… …för fyra personer</vt:lpstr>
      <vt:lpstr>Bridge går ut på att vinna stick</vt:lpstr>
      <vt:lpstr>Du kan inte alltid följa färg</vt:lpstr>
      <vt:lpstr>I Bridge kan vi spela med trumf!</vt:lpstr>
      <vt:lpstr>Bridge består av budgivning och spel</vt:lpstr>
      <vt:lpstr>Budgivningen i MiniBridge</vt:lpstr>
      <vt:lpstr>Budgivning - med eller utan trumf</vt:lpstr>
      <vt:lpstr>Utspelet</vt:lpstr>
      <vt:lpstr>Sammanfattning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Janne</dc:creator>
  <cp:lastModifiedBy>Micke Melander</cp:lastModifiedBy>
  <cp:revision>164</cp:revision>
  <cp:lastPrinted>2017-05-30T06:54:19Z</cp:lastPrinted>
  <dcterms:created xsi:type="dcterms:W3CDTF">2017-05-29T10:48:30Z</dcterms:created>
  <dcterms:modified xsi:type="dcterms:W3CDTF">2020-03-24T09:38:44Z</dcterms:modified>
</cp:coreProperties>
</file>