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8"/>
  </p:notesMasterIdLst>
  <p:handoutMasterIdLst>
    <p:handoutMasterId r:id="rId29"/>
  </p:handoutMasterIdLst>
  <p:sldIdLst>
    <p:sldId id="256" r:id="rId5"/>
    <p:sldId id="259" r:id="rId6"/>
    <p:sldId id="295" r:id="rId7"/>
    <p:sldId id="291" r:id="rId8"/>
    <p:sldId id="289" r:id="rId9"/>
    <p:sldId id="290" r:id="rId10"/>
    <p:sldId id="292" r:id="rId11"/>
    <p:sldId id="287" r:id="rId12"/>
    <p:sldId id="261" r:id="rId13"/>
    <p:sldId id="284" r:id="rId14"/>
    <p:sldId id="296" r:id="rId15"/>
    <p:sldId id="262" r:id="rId16"/>
    <p:sldId id="263" r:id="rId17"/>
    <p:sldId id="264" r:id="rId18"/>
    <p:sldId id="293" r:id="rId19"/>
    <p:sldId id="265" r:id="rId20"/>
    <p:sldId id="272" r:id="rId21"/>
    <p:sldId id="274" r:id="rId22"/>
    <p:sldId id="276" r:id="rId23"/>
    <p:sldId id="278" r:id="rId24"/>
    <p:sldId id="280" r:id="rId25"/>
    <p:sldId id="294" r:id="rId26"/>
    <p:sldId id="285" r:id="rId27"/>
  </p:sldIdLst>
  <p:sldSz cx="9144000" cy="6858000" type="screen4x3"/>
  <p:notesSz cx="6858000" cy="9144000"/>
  <p:defaultTextStyle>
    <a:defPPr>
      <a:defRPr lang="sv-SE"/>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AACDE45-9F9C-4766-83C3-EBF79D6D4321}" v="336" dt="2021-05-05T08:32:39.925"/>
    <p1510:client id="{E918B96E-63C2-4B57-9935-62DC7A676F47}" v="114" dt="2021-05-05T07:56:52.5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0" d="100"/>
          <a:sy n="60" d="100"/>
        </p:scale>
        <p:origin x="1388" y="48"/>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589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sv-SE" altLang="sv-SE"/>
          </a:p>
        </p:txBody>
      </p:sp>
      <p:sp>
        <p:nvSpPr>
          <p:cNvPr id="165891"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sv-SE" altLang="sv-SE"/>
          </a:p>
        </p:txBody>
      </p:sp>
      <p:sp>
        <p:nvSpPr>
          <p:cNvPr id="165892"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sv-SE" altLang="sv-SE"/>
          </a:p>
        </p:txBody>
      </p:sp>
      <p:sp>
        <p:nvSpPr>
          <p:cNvPr id="165893"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23CF107B-86E0-4ECA-871A-3F2CA051C791}" type="slidenum">
              <a:rPr lang="sv-SE" altLang="sv-SE"/>
              <a:pPr/>
              <a:t>‹#›</a:t>
            </a:fld>
            <a:endParaRPr lang="sv-SE" altLang="sv-SE"/>
          </a:p>
        </p:txBody>
      </p:sp>
    </p:spTree>
    <p:extLst>
      <p:ext uri="{BB962C8B-B14F-4D97-AF65-F5344CB8AC3E}">
        <p14:creationId xmlns:p14="http://schemas.microsoft.com/office/powerpoint/2010/main" val="23510300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sv-SE" altLang="sv-SE"/>
          </a:p>
        </p:txBody>
      </p:sp>
      <p:sp>
        <p:nvSpPr>
          <p:cNvPr id="921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sv-SE" altLang="sv-SE"/>
          </a:p>
        </p:txBody>
      </p:sp>
      <p:sp>
        <p:nvSpPr>
          <p:cNvPr id="922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22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ltLang="sv-SE"/>
              <a:t>Klicka här för att ändra format på bakgrundstexten</a:t>
            </a:r>
          </a:p>
          <a:p>
            <a:pPr lvl="1"/>
            <a:r>
              <a:rPr lang="sv-SE" altLang="sv-SE"/>
              <a:t>Nivå två</a:t>
            </a:r>
          </a:p>
          <a:p>
            <a:pPr lvl="2"/>
            <a:r>
              <a:rPr lang="sv-SE" altLang="sv-SE"/>
              <a:t>Nivå tre</a:t>
            </a:r>
          </a:p>
          <a:p>
            <a:pPr lvl="3"/>
            <a:r>
              <a:rPr lang="sv-SE" altLang="sv-SE"/>
              <a:t>Nivå fyra</a:t>
            </a:r>
          </a:p>
          <a:p>
            <a:pPr lvl="4"/>
            <a:r>
              <a:rPr lang="sv-SE" altLang="sv-SE"/>
              <a:t>Nivå fem</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sv-SE" altLang="sv-SE"/>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2F03A49F-4EC4-4C50-8943-48C23F434F71}" type="slidenum">
              <a:rPr lang="sv-SE" altLang="sv-SE"/>
              <a:pPr/>
              <a:t>‹#›</a:t>
            </a:fld>
            <a:endParaRPr lang="sv-SE" altLang="sv-SE"/>
          </a:p>
        </p:txBody>
      </p:sp>
    </p:spTree>
    <p:extLst>
      <p:ext uri="{BB962C8B-B14F-4D97-AF65-F5344CB8AC3E}">
        <p14:creationId xmlns:p14="http://schemas.microsoft.com/office/powerpoint/2010/main" val="88978224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B403145-806D-4CC4-9BBA-639A806167D9}" type="slidenum">
              <a:rPr lang="sv-SE" altLang="sv-SE"/>
              <a:pPr/>
              <a:t>1</a:t>
            </a:fld>
            <a:endParaRPr lang="sv-SE" altLang="sv-SE"/>
          </a:p>
        </p:txBody>
      </p:sp>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p:txBody>
          <a:bodyPr/>
          <a:lstStyle/>
          <a:p>
            <a:endParaRPr lang="sv-SE" altLang="sv-SE"/>
          </a:p>
        </p:txBody>
      </p:sp>
    </p:spTree>
    <p:extLst>
      <p:ext uri="{BB962C8B-B14F-4D97-AF65-F5344CB8AC3E}">
        <p14:creationId xmlns:p14="http://schemas.microsoft.com/office/powerpoint/2010/main" val="34184931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1143000" y="1122363"/>
            <a:ext cx="6858000" cy="2387600"/>
          </a:xfrm>
        </p:spPr>
        <p:txBody>
          <a:bodyPr anchor="b"/>
          <a:lstStyle>
            <a:lvl1pPr algn="ctr">
              <a:defRPr sz="6000"/>
            </a:lvl1pPr>
          </a:lstStyle>
          <a:p>
            <a:r>
              <a:rPr lang="sv-SE"/>
              <a:t>Klicka här för att ändra format</a:t>
            </a:r>
          </a:p>
        </p:txBody>
      </p:sp>
      <p:sp>
        <p:nvSpPr>
          <p:cNvPr id="3" name="Underrubrik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format på underrubrik i bakgrunden</a:t>
            </a:r>
          </a:p>
        </p:txBody>
      </p:sp>
      <p:sp>
        <p:nvSpPr>
          <p:cNvPr id="4" name="Platshållare för datum 3"/>
          <p:cNvSpPr>
            <a:spLocks noGrp="1"/>
          </p:cNvSpPr>
          <p:nvPr>
            <p:ph type="dt" sz="half" idx="10"/>
          </p:nvPr>
        </p:nvSpPr>
        <p:spPr/>
        <p:txBody>
          <a:bodyPr/>
          <a:lstStyle>
            <a:lvl1pPr>
              <a:defRPr b="0"/>
            </a:lvl1pPr>
          </a:lstStyle>
          <a:p>
            <a:pPr marL="342900" indent="-342900">
              <a:buFontTx/>
              <a:buAutoNum type="arabicPlain"/>
            </a:pPr>
            <a:r>
              <a:rPr lang="sv-SE" altLang="sv-SE" dirty="0" smtClean="0"/>
              <a:t>EAN </a:t>
            </a:r>
            <a:r>
              <a:rPr lang="sv-SE" altLang="sv-SE" dirty="0" err="1" smtClean="0"/>
              <a:t>Ver</a:t>
            </a:r>
            <a:r>
              <a:rPr lang="sv-SE" altLang="sv-SE" dirty="0" smtClean="0"/>
              <a:t> 1.0</a:t>
            </a:r>
          </a:p>
          <a:p>
            <a:endParaRPr lang="sv-SE" altLang="sv-SE" sz="1200" dirty="0"/>
          </a:p>
        </p:txBody>
      </p:sp>
    </p:spTree>
    <p:extLst>
      <p:ext uri="{BB962C8B-B14F-4D97-AF65-F5344CB8AC3E}">
        <p14:creationId xmlns:p14="http://schemas.microsoft.com/office/powerpoint/2010/main" val="39313096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lvl1pPr>
              <a:defRPr/>
            </a:lvl1pPr>
          </a:lstStyle>
          <a:p>
            <a:r>
              <a:rPr lang="sv-SE" altLang="sv-SE"/>
              <a:t>1  EAN Ver 0.2</a:t>
            </a:r>
            <a:endParaRPr lang="sv-SE" altLang="sv-SE" sz="1200" b="0"/>
          </a:p>
        </p:txBody>
      </p:sp>
    </p:spTree>
    <p:extLst>
      <p:ext uri="{BB962C8B-B14F-4D97-AF65-F5344CB8AC3E}">
        <p14:creationId xmlns:p14="http://schemas.microsoft.com/office/powerpoint/2010/main" val="1127785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lvl1pPr>
              <a:defRPr/>
            </a:lvl1pPr>
          </a:lstStyle>
          <a:p>
            <a:r>
              <a:rPr lang="sv-SE" altLang="sv-SE"/>
              <a:t>1  EAN Ver 0.2</a:t>
            </a:r>
            <a:endParaRPr lang="sv-SE" altLang="sv-SE" sz="1200" b="0"/>
          </a:p>
        </p:txBody>
      </p:sp>
    </p:spTree>
    <p:extLst>
      <p:ext uri="{BB962C8B-B14F-4D97-AF65-F5344CB8AC3E}">
        <p14:creationId xmlns:p14="http://schemas.microsoft.com/office/powerpoint/2010/main" val="1637704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lvl1pPr>
              <a:defRPr b="0"/>
            </a:lvl1pPr>
          </a:lstStyle>
          <a:p>
            <a:r>
              <a:rPr lang="sv-SE" altLang="sv-SE" dirty="0" smtClean="0"/>
              <a:t>1  EAN </a:t>
            </a:r>
            <a:r>
              <a:rPr lang="sv-SE" altLang="sv-SE" dirty="0" err="1" smtClean="0"/>
              <a:t>Ver</a:t>
            </a:r>
            <a:r>
              <a:rPr lang="sv-SE" altLang="sv-SE" dirty="0" smtClean="0"/>
              <a:t> 1.0</a:t>
            </a:r>
            <a:endParaRPr lang="sv-SE" altLang="sv-SE" sz="1200" dirty="0"/>
          </a:p>
        </p:txBody>
      </p:sp>
    </p:spTree>
    <p:extLst>
      <p:ext uri="{BB962C8B-B14F-4D97-AF65-F5344CB8AC3E}">
        <p14:creationId xmlns:p14="http://schemas.microsoft.com/office/powerpoint/2010/main" val="33623838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623888" y="1709738"/>
            <a:ext cx="7886700" cy="2852737"/>
          </a:xfrm>
        </p:spPr>
        <p:txBody>
          <a:bodyPr anchor="b"/>
          <a:lstStyle>
            <a:lvl1pPr>
              <a:defRPr sz="6000"/>
            </a:lvl1pPr>
          </a:lstStyle>
          <a:p>
            <a:r>
              <a:rPr lang="sv-SE"/>
              <a:t>Klicka här för att ändra format</a:t>
            </a:r>
          </a:p>
        </p:txBody>
      </p:sp>
      <p:sp>
        <p:nvSpPr>
          <p:cNvPr id="3" name="Platshållare för text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sv-SE"/>
              <a:t>Klicka här för att ändra format på bakgrundstexten</a:t>
            </a:r>
          </a:p>
        </p:txBody>
      </p:sp>
      <p:sp>
        <p:nvSpPr>
          <p:cNvPr id="4" name="Platshållare för datum 3"/>
          <p:cNvSpPr>
            <a:spLocks noGrp="1"/>
          </p:cNvSpPr>
          <p:nvPr>
            <p:ph type="dt" sz="half" idx="10"/>
          </p:nvPr>
        </p:nvSpPr>
        <p:spPr/>
        <p:txBody>
          <a:bodyPr/>
          <a:lstStyle>
            <a:lvl1pPr>
              <a:defRPr b="0"/>
            </a:lvl1pPr>
          </a:lstStyle>
          <a:p>
            <a:r>
              <a:rPr lang="sv-SE" altLang="sv-SE" dirty="0" smtClean="0"/>
              <a:t>1  EAN </a:t>
            </a:r>
            <a:r>
              <a:rPr lang="sv-SE" altLang="sv-SE" dirty="0" err="1" smtClean="0"/>
              <a:t>Ver</a:t>
            </a:r>
            <a:r>
              <a:rPr lang="sv-SE" altLang="sv-SE" dirty="0" smtClean="0"/>
              <a:t> 1.0</a:t>
            </a:r>
            <a:endParaRPr lang="sv-SE" altLang="sv-SE" sz="1200" dirty="0"/>
          </a:p>
        </p:txBody>
      </p:sp>
    </p:spTree>
    <p:extLst>
      <p:ext uri="{BB962C8B-B14F-4D97-AF65-F5344CB8AC3E}">
        <p14:creationId xmlns:p14="http://schemas.microsoft.com/office/powerpoint/2010/main" val="18334161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457200" y="1600200"/>
            <a:ext cx="4038600" cy="4525963"/>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4648200" y="1600200"/>
            <a:ext cx="4038600" cy="4525963"/>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p:cNvSpPr>
            <a:spLocks noGrp="1"/>
          </p:cNvSpPr>
          <p:nvPr>
            <p:ph type="dt" sz="half" idx="10"/>
          </p:nvPr>
        </p:nvSpPr>
        <p:spPr/>
        <p:txBody>
          <a:bodyPr/>
          <a:lstStyle>
            <a:lvl1pPr>
              <a:defRPr/>
            </a:lvl1pPr>
          </a:lstStyle>
          <a:p>
            <a:r>
              <a:rPr lang="sv-SE" altLang="sv-SE"/>
              <a:t>1  EAN Ver 0.2</a:t>
            </a:r>
            <a:endParaRPr lang="sv-SE" altLang="sv-SE" sz="1200" b="0"/>
          </a:p>
        </p:txBody>
      </p:sp>
    </p:spTree>
    <p:extLst>
      <p:ext uri="{BB962C8B-B14F-4D97-AF65-F5344CB8AC3E}">
        <p14:creationId xmlns:p14="http://schemas.microsoft.com/office/powerpoint/2010/main" val="3686073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630238" y="365125"/>
            <a:ext cx="7886700" cy="1325563"/>
          </a:xfrm>
        </p:spPr>
        <p:txBody>
          <a:bodyPr/>
          <a:lstStyle/>
          <a:p>
            <a:r>
              <a:rPr lang="sv-SE"/>
              <a:t>Klicka här för att ändra format</a:t>
            </a:r>
          </a:p>
        </p:txBody>
      </p:sp>
      <p:sp>
        <p:nvSpPr>
          <p:cNvPr id="3" name="Platshållare för text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630238" y="2505075"/>
            <a:ext cx="386873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4629150" y="2505075"/>
            <a:ext cx="38877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p:cNvSpPr>
            <a:spLocks noGrp="1"/>
          </p:cNvSpPr>
          <p:nvPr>
            <p:ph type="dt" sz="half" idx="10"/>
          </p:nvPr>
        </p:nvSpPr>
        <p:spPr/>
        <p:txBody>
          <a:bodyPr/>
          <a:lstStyle>
            <a:lvl1pPr>
              <a:defRPr/>
            </a:lvl1pPr>
          </a:lstStyle>
          <a:p>
            <a:r>
              <a:rPr lang="sv-SE" altLang="sv-SE"/>
              <a:t>1  EAN Ver 0.2</a:t>
            </a:r>
            <a:endParaRPr lang="sv-SE" altLang="sv-SE" sz="1200" b="0"/>
          </a:p>
        </p:txBody>
      </p:sp>
    </p:spTree>
    <p:extLst>
      <p:ext uri="{BB962C8B-B14F-4D97-AF65-F5344CB8AC3E}">
        <p14:creationId xmlns:p14="http://schemas.microsoft.com/office/powerpoint/2010/main" val="38038413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2"/>
          <p:cNvSpPr>
            <a:spLocks noGrp="1"/>
          </p:cNvSpPr>
          <p:nvPr>
            <p:ph type="dt" sz="half" idx="10"/>
          </p:nvPr>
        </p:nvSpPr>
        <p:spPr/>
        <p:txBody>
          <a:bodyPr/>
          <a:lstStyle>
            <a:lvl1pPr>
              <a:defRPr/>
            </a:lvl1pPr>
          </a:lstStyle>
          <a:p>
            <a:r>
              <a:rPr lang="sv-SE" altLang="sv-SE"/>
              <a:t>1  EAN Ver 0.2</a:t>
            </a:r>
            <a:endParaRPr lang="sv-SE" altLang="sv-SE" sz="1200" b="0"/>
          </a:p>
        </p:txBody>
      </p:sp>
    </p:spTree>
    <p:extLst>
      <p:ext uri="{BB962C8B-B14F-4D97-AF65-F5344CB8AC3E}">
        <p14:creationId xmlns:p14="http://schemas.microsoft.com/office/powerpoint/2010/main" val="15453504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lvl1pPr>
              <a:defRPr/>
            </a:lvl1pPr>
          </a:lstStyle>
          <a:p>
            <a:r>
              <a:rPr lang="sv-SE" altLang="sv-SE"/>
              <a:t>1  EAN Ver 0.2</a:t>
            </a:r>
            <a:endParaRPr lang="sv-SE" altLang="sv-SE" sz="1200" b="0"/>
          </a:p>
        </p:txBody>
      </p:sp>
    </p:spTree>
    <p:extLst>
      <p:ext uri="{BB962C8B-B14F-4D97-AF65-F5344CB8AC3E}">
        <p14:creationId xmlns:p14="http://schemas.microsoft.com/office/powerpoint/2010/main" val="42929962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630238" y="457200"/>
            <a:ext cx="2949575" cy="1600200"/>
          </a:xfrm>
        </p:spPr>
        <p:txBody>
          <a:bodyPr anchor="b"/>
          <a:lstStyle>
            <a:lvl1pPr>
              <a:defRPr sz="3200"/>
            </a:lvl1pPr>
          </a:lstStyle>
          <a:p>
            <a:r>
              <a:rPr lang="sv-SE"/>
              <a:t>Klicka här för att ändra format</a:t>
            </a:r>
          </a:p>
        </p:txBody>
      </p:sp>
      <p:sp>
        <p:nvSpPr>
          <p:cNvPr id="3" name="Platshållare för innehåll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lvl1pPr>
              <a:defRPr/>
            </a:lvl1pPr>
          </a:lstStyle>
          <a:p>
            <a:r>
              <a:rPr lang="sv-SE" altLang="sv-SE"/>
              <a:t>1  EAN Ver 0.2</a:t>
            </a:r>
            <a:endParaRPr lang="sv-SE" altLang="sv-SE" sz="1200" b="0"/>
          </a:p>
        </p:txBody>
      </p:sp>
    </p:spTree>
    <p:extLst>
      <p:ext uri="{BB962C8B-B14F-4D97-AF65-F5344CB8AC3E}">
        <p14:creationId xmlns:p14="http://schemas.microsoft.com/office/powerpoint/2010/main" val="40171945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630238" y="457200"/>
            <a:ext cx="2949575" cy="1600200"/>
          </a:xfrm>
        </p:spPr>
        <p:txBody>
          <a:bodyPr anchor="b"/>
          <a:lstStyle>
            <a:lvl1pPr>
              <a:defRPr sz="3200"/>
            </a:lvl1pPr>
          </a:lstStyle>
          <a:p>
            <a:r>
              <a:rPr lang="sv-SE"/>
              <a:t>Klicka här för att ändra format</a:t>
            </a:r>
          </a:p>
        </p:txBody>
      </p:sp>
      <p:sp>
        <p:nvSpPr>
          <p:cNvPr id="3" name="Platshållare för bild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p>
        </p:txBody>
      </p:sp>
      <p:sp>
        <p:nvSpPr>
          <p:cNvPr id="4" name="Platshållare för text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lvl1pPr>
              <a:defRPr/>
            </a:lvl1pPr>
          </a:lstStyle>
          <a:p>
            <a:r>
              <a:rPr lang="sv-SE" altLang="sv-SE"/>
              <a:t>1  EAN Ver 0.2</a:t>
            </a:r>
            <a:endParaRPr lang="sv-SE" altLang="sv-SE" sz="1200" b="0"/>
          </a:p>
        </p:txBody>
      </p:sp>
    </p:spTree>
    <p:extLst>
      <p:ext uri="{BB962C8B-B14F-4D97-AF65-F5344CB8AC3E}">
        <p14:creationId xmlns:p14="http://schemas.microsoft.com/office/powerpoint/2010/main" val="426246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9" name="Picture 15" descr="OH_bakgrund_Blue_1_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859588"/>
          </a:xfrm>
          <a:prstGeom prst="rect">
            <a:avLst/>
          </a:prstGeom>
          <a:noFill/>
          <a:extLst>
            <a:ext uri="{909E8E84-426E-40DD-AFC4-6F175D3DCCD1}">
              <a14:hiddenFill xmlns:a14="http://schemas.microsoft.com/office/drawing/2010/main">
                <a:solidFill>
                  <a:srgbClr val="FFFFFF"/>
                </a:solidFill>
              </a14:hiddenFill>
            </a:ext>
          </a:extLst>
        </p:spPr>
      </p:pic>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sv-SE" altLang="sv-SE"/>
              <a:t>Klicka här för att ändra format</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ltLang="sv-SE"/>
              <a:t>Klicka här för att ändra format på bakgrundstexten</a:t>
            </a:r>
          </a:p>
          <a:p>
            <a:pPr lvl="1"/>
            <a:r>
              <a:rPr lang="sv-SE" altLang="sv-SE"/>
              <a:t>Nivå två</a:t>
            </a:r>
          </a:p>
          <a:p>
            <a:pPr lvl="2"/>
            <a:r>
              <a:rPr lang="sv-SE" altLang="sv-SE"/>
              <a:t>Nivå tre</a:t>
            </a:r>
          </a:p>
          <a:p>
            <a:pPr lvl="3"/>
            <a:r>
              <a:rPr lang="sv-SE" altLang="sv-SE"/>
              <a:t>Nivå fyra</a:t>
            </a:r>
          </a:p>
          <a:p>
            <a:pPr lvl="4"/>
            <a:r>
              <a:rPr lang="sv-SE" altLang="sv-SE"/>
              <a:t>Nivå fem</a:t>
            </a:r>
          </a:p>
        </p:txBody>
      </p:sp>
      <p:sp>
        <p:nvSpPr>
          <p:cNvPr id="1028" name="Rectangle 4"/>
          <p:cNvSpPr>
            <a:spLocks noGrp="1" noChangeArrowheads="1"/>
          </p:cNvSpPr>
          <p:nvPr>
            <p:ph type="dt" sz="half" idx="2"/>
          </p:nvPr>
        </p:nvSpPr>
        <p:spPr bwMode="auto">
          <a:xfrm>
            <a:off x="457200" y="6245225"/>
            <a:ext cx="728345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600" b="1"/>
            </a:lvl1pPr>
          </a:lstStyle>
          <a:p>
            <a:r>
              <a:rPr lang="sv-SE" altLang="sv-SE"/>
              <a:t>1  EAN Ver 0.2</a:t>
            </a:r>
            <a:endParaRPr lang="sv-SE" altLang="sv-SE" sz="1200" b="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AkzidenzGroteskBE" pitchFamily="2" charset="0"/>
        </a:defRPr>
      </a:lvl2pPr>
      <a:lvl3pPr algn="ctr" rtl="0" eaLnBrk="1" fontAlgn="base" hangingPunct="1">
        <a:spcBef>
          <a:spcPct val="0"/>
        </a:spcBef>
        <a:spcAft>
          <a:spcPct val="0"/>
        </a:spcAft>
        <a:defRPr sz="4400">
          <a:solidFill>
            <a:schemeClr val="tx1"/>
          </a:solidFill>
          <a:latin typeface="AkzidenzGroteskBE" pitchFamily="2" charset="0"/>
        </a:defRPr>
      </a:lvl3pPr>
      <a:lvl4pPr algn="ctr" rtl="0" eaLnBrk="1" fontAlgn="base" hangingPunct="1">
        <a:spcBef>
          <a:spcPct val="0"/>
        </a:spcBef>
        <a:spcAft>
          <a:spcPct val="0"/>
        </a:spcAft>
        <a:defRPr sz="4400">
          <a:solidFill>
            <a:schemeClr val="tx1"/>
          </a:solidFill>
          <a:latin typeface="AkzidenzGroteskBE" pitchFamily="2" charset="0"/>
        </a:defRPr>
      </a:lvl4pPr>
      <a:lvl5pPr algn="ctr" rtl="0" eaLnBrk="1" fontAlgn="base" hangingPunct="1">
        <a:spcBef>
          <a:spcPct val="0"/>
        </a:spcBef>
        <a:spcAft>
          <a:spcPct val="0"/>
        </a:spcAft>
        <a:defRPr sz="4400">
          <a:solidFill>
            <a:schemeClr val="tx1"/>
          </a:solidFill>
          <a:latin typeface="AkzidenzGroteskBE" pitchFamily="2" charset="0"/>
        </a:defRPr>
      </a:lvl5pPr>
      <a:lvl6pPr marL="457200" algn="ctr" rtl="0" eaLnBrk="1" fontAlgn="base" hangingPunct="1">
        <a:spcBef>
          <a:spcPct val="0"/>
        </a:spcBef>
        <a:spcAft>
          <a:spcPct val="0"/>
        </a:spcAft>
        <a:defRPr sz="4400">
          <a:solidFill>
            <a:schemeClr val="tx1"/>
          </a:solidFill>
          <a:latin typeface="AkzidenzGroteskBE" pitchFamily="2" charset="0"/>
        </a:defRPr>
      </a:lvl6pPr>
      <a:lvl7pPr marL="914400" algn="ctr" rtl="0" eaLnBrk="1" fontAlgn="base" hangingPunct="1">
        <a:spcBef>
          <a:spcPct val="0"/>
        </a:spcBef>
        <a:spcAft>
          <a:spcPct val="0"/>
        </a:spcAft>
        <a:defRPr sz="4400">
          <a:solidFill>
            <a:schemeClr val="tx1"/>
          </a:solidFill>
          <a:latin typeface="AkzidenzGroteskBE" pitchFamily="2" charset="0"/>
        </a:defRPr>
      </a:lvl7pPr>
      <a:lvl8pPr marL="1371600" algn="ctr" rtl="0" eaLnBrk="1" fontAlgn="base" hangingPunct="1">
        <a:spcBef>
          <a:spcPct val="0"/>
        </a:spcBef>
        <a:spcAft>
          <a:spcPct val="0"/>
        </a:spcAft>
        <a:defRPr sz="4400">
          <a:solidFill>
            <a:schemeClr val="tx1"/>
          </a:solidFill>
          <a:latin typeface="AkzidenzGroteskBE" pitchFamily="2" charset="0"/>
        </a:defRPr>
      </a:lvl8pPr>
      <a:lvl9pPr marL="1828800" algn="ctr" rtl="0" eaLnBrk="1" fontAlgn="base" hangingPunct="1">
        <a:spcBef>
          <a:spcPct val="0"/>
        </a:spcBef>
        <a:spcAft>
          <a:spcPct val="0"/>
        </a:spcAft>
        <a:defRPr sz="4400">
          <a:solidFill>
            <a:schemeClr val="tx1"/>
          </a:solidFill>
          <a:latin typeface="AkzidenzGroteskBE" pitchFamily="2" charset="0"/>
        </a:defRPr>
      </a:lvl9pPr>
    </p:titleStyle>
    <p:body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2130425"/>
            <a:ext cx="7772400" cy="1470025"/>
          </a:xfrm>
        </p:spPr>
        <p:txBody>
          <a:bodyPr anchor="ctr"/>
          <a:lstStyle/>
          <a:p>
            <a:r>
              <a:rPr lang="sv-SE" altLang="sv-SE" sz="4400" dirty="0"/>
              <a:t>IT- Strategi </a:t>
            </a:r>
            <a:br>
              <a:rPr lang="sv-SE" altLang="sv-SE" sz="4400" dirty="0"/>
            </a:br>
            <a:r>
              <a:rPr lang="sv-SE" altLang="sv-SE" sz="4400" dirty="0"/>
              <a:t>för Svenska Bridgeförbundet 2021-2022</a:t>
            </a:r>
          </a:p>
        </p:txBody>
      </p:sp>
      <p:sp>
        <p:nvSpPr>
          <p:cNvPr id="3" name="textruta 2"/>
          <p:cNvSpPr txBox="1"/>
          <p:nvPr/>
        </p:nvSpPr>
        <p:spPr>
          <a:xfrm>
            <a:off x="2987824" y="4437112"/>
            <a:ext cx="4248472" cy="553998"/>
          </a:xfrm>
          <a:prstGeom prst="rect">
            <a:avLst/>
          </a:prstGeom>
          <a:noFill/>
        </p:spPr>
        <p:txBody>
          <a:bodyPr wrap="square" rtlCol="0">
            <a:spAutoFit/>
          </a:bodyPr>
          <a:lstStyle/>
          <a:p>
            <a:pPr algn="ctr"/>
            <a:r>
              <a:rPr lang="sv-SE" dirty="0"/>
              <a:t>SBF ITK Kommitté i maj </a:t>
            </a:r>
            <a:r>
              <a:rPr lang="sv-SE" dirty="0" smtClean="0"/>
              <a:t>2021</a:t>
            </a:r>
          </a:p>
          <a:p>
            <a:pPr algn="ctr"/>
            <a:r>
              <a:rPr lang="sv-SE" sz="1200" dirty="0" smtClean="0"/>
              <a:t>Version 1.0</a:t>
            </a:r>
            <a:endParaRPr lang="sv-SE" sz="12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Processmodell – Hantering av ärenden</a:t>
            </a:r>
          </a:p>
        </p:txBody>
      </p:sp>
      <p:sp>
        <p:nvSpPr>
          <p:cNvPr id="4" name="Platshållare för datum 3"/>
          <p:cNvSpPr>
            <a:spLocks noGrp="1"/>
          </p:cNvSpPr>
          <p:nvPr>
            <p:ph type="dt" sz="half" idx="10"/>
          </p:nvPr>
        </p:nvSpPr>
        <p:spPr/>
        <p:txBody>
          <a:bodyPr/>
          <a:lstStyle/>
          <a:p>
            <a:r>
              <a:rPr lang="sv-SE" altLang="sv-SE" sz="1200" b="0" dirty="0"/>
              <a:t>1  EAN </a:t>
            </a:r>
            <a:r>
              <a:rPr lang="sv-SE" altLang="sv-SE" sz="1200" b="0" dirty="0" err="1"/>
              <a:t>Ver</a:t>
            </a:r>
            <a:r>
              <a:rPr lang="sv-SE" altLang="sv-SE" sz="1200" b="0" dirty="0"/>
              <a:t> </a:t>
            </a:r>
            <a:r>
              <a:rPr lang="sv-SE" altLang="sv-SE" sz="1200" dirty="0" smtClean="0"/>
              <a:t>1.0</a:t>
            </a:r>
            <a:endParaRPr lang="sv-SE" altLang="sv-SE" sz="1200" b="0" dirty="0"/>
          </a:p>
        </p:txBody>
      </p:sp>
      <p:grpSp>
        <p:nvGrpSpPr>
          <p:cNvPr id="52" name="Grupp 51"/>
          <p:cNvGrpSpPr/>
          <p:nvPr/>
        </p:nvGrpSpPr>
        <p:grpSpPr>
          <a:xfrm>
            <a:off x="228062" y="1844824"/>
            <a:ext cx="8664418" cy="4385090"/>
            <a:chOff x="228062" y="1678390"/>
            <a:chExt cx="8578529" cy="4557868"/>
          </a:xfrm>
        </p:grpSpPr>
        <p:sp>
          <p:nvSpPr>
            <p:cNvPr id="5" name="Ellips 4"/>
            <p:cNvSpPr/>
            <p:nvPr/>
          </p:nvSpPr>
          <p:spPr>
            <a:xfrm>
              <a:off x="5017868" y="1678390"/>
              <a:ext cx="3788723" cy="2895691"/>
            </a:xfrm>
            <a:prstGeom prst="ellipse">
              <a:avLst/>
            </a:prstGeom>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sv-SE" sz="1800" b="0" i="0" u="none" strike="noStrike" kern="0" cap="none" spc="0" normalizeH="0" baseline="0" noProof="0">
                <a:ln>
                  <a:noFill/>
                </a:ln>
                <a:solidFill>
                  <a:prstClr val="white"/>
                </a:solidFill>
                <a:effectLst/>
                <a:uLnTx/>
                <a:uFillTx/>
                <a:latin typeface="Speak Pro"/>
                <a:ea typeface="+mn-ea"/>
                <a:cs typeface="+mn-cs"/>
              </a:endParaRPr>
            </a:p>
          </p:txBody>
        </p:sp>
        <p:sp>
          <p:nvSpPr>
            <p:cNvPr id="6" name="Ellips 5"/>
            <p:cNvSpPr/>
            <p:nvPr/>
          </p:nvSpPr>
          <p:spPr>
            <a:xfrm>
              <a:off x="2317256" y="3120390"/>
              <a:ext cx="2777221" cy="1532232"/>
            </a:xfrm>
            <a:prstGeom prst="ellipse">
              <a:avLst/>
            </a:prstGeom>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sv-SE" sz="1800" b="0" i="0" u="none" strike="noStrike" kern="0" cap="none" spc="0" normalizeH="0" baseline="0" noProof="0">
                <a:ln>
                  <a:noFill/>
                </a:ln>
                <a:solidFill>
                  <a:prstClr val="white"/>
                </a:solidFill>
                <a:effectLst/>
                <a:uLnTx/>
                <a:uFillTx/>
                <a:latin typeface="Speak Pro"/>
                <a:ea typeface="+mn-ea"/>
                <a:cs typeface="+mn-cs"/>
              </a:endParaRPr>
            </a:p>
          </p:txBody>
        </p:sp>
        <p:cxnSp>
          <p:nvCxnSpPr>
            <p:cNvPr id="7" name="Rak 6"/>
            <p:cNvCxnSpPr/>
            <p:nvPr/>
          </p:nvCxnSpPr>
          <p:spPr>
            <a:xfrm flipV="1">
              <a:off x="341647" y="2295643"/>
              <a:ext cx="8195327" cy="23656"/>
            </a:xfrm>
            <a:prstGeom prst="line">
              <a:avLst/>
            </a:prstGeom>
            <a:noFill/>
            <a:ln w="6350" cap="flat" cmpd="sng" algn="ctr">
              <a:solidFill>
                <a:schemeClr val="accent6">
                  <a:lumMod val="50000"/>
                </a:schemeClr>
              </a:solidFill>
              <a:prstDash val="solid"/>
              <a:miter lim="800000"/>
            </a:ln>
            <a:effectLst/>
          </p:spPr>
        </p:cxnSp>
        <p:cxnSp>
          <p:nvCxnSpPr>
            <p:cNvPr id="8" name="Rak 7"/>
            <p:cNvCxnSpPr/>
            <p:nvPr/>
          </p:nvCxnSpPr>
          <p:spPr>
            <a:xfrm>
              <a:off x="320023" y="2788015"/>
              <a:ext cx="8195327" cy="33206"/>
            </a:xfrm>
            <a:prstGeom prst="line">
              <a:avLst/>
            </a:prstGeom>
            <a:noFill/>
            <a:ln w="6350" cap="flat" cmpd="sng" algn="ctr">
              <a:solidFill>
                <a:schemeClr val="accent6">
                  <a:lumMod val="50000"/>
                </a:schemeClr>
              </a:solidFill>
              <a:prstDash val="solid"/>
              <a:miter lim="800000"/>
            </a:ln>
            <a:effectLst/>
          </p:spPr>
        </p:cxnSp>
        <p:cxnSp>
          <p:nvCxnSpPr>
            <p:cNvPr id="9" name="Rak 8"/>
            <p:cNvCxnSpPr/>
            <p:nvPr/>
          </p:nvCxnSpPr>
          <p:spPr>
            <a:xfrm>
              <a:off x="319846" y="3295385"/>
              <a:ext cx="8195504" cy="31188"/>
            </a:xfrm>
            <a:prstGeom prst="line">
              <a:avLst/>
            </a:prstGeom>
            <a:noFill/>
            <a:ln w="6350" cap="flat" cmpd="sng" algn="ctr">
              <a:solidFill>
                <a:schemeClr val="accent6">
                  <a:lumMod val="50000"/>
                </a:schemeClr>
              </a:solidFill>
              <a:prstDash val="solid"/>
              <a:miter lim="800000"/>
            </a:ln>
            <a:effectLst/>
          </p:spPr>
        </p:cxnSp>
        <p:cxnSp>
          <p:nvCxnSpPr>
            <p:cNvPr id="10" name="Rak 9"/>
            <p:cNvCxnSpPr/>
            <p:nvPr/>
          </p:nvCxnSpPr>
          <p:spPr>
            <a:xfrm>
              <a:off x="312255" y="4624888"/>
              <a:ext cx="8254109" cy="27734"/>
            </a:xfrm>
            <a:prstGeom prst="line">
              <a:avLst/>
            </a:prstGeom>
            <a:noFill/>
            <a:ln w="6350" cap="flat" cmpd="sng" algn="ctr">
              <a:solidFill>
                <a:schemeClr val="accent6">
                  <a:lumMod val="50000"/>
                </a:schemeClr>
              </a:solidFill>
              <a:prstDash val="solid"/>
              <a:miter lim="800000"/>
            </a:ln>
            <a:effectLst/>
          </p:spPr>
        </p:cxnSp>
        <p:cxnSp>
          <p:nvCxnSpPr>
            <p:cNvPr id="11" name="Rak 10"/>
            <p:cNvCxnSpPr/>
            <p:nvPr/>
          </p:nvCxnSpPr>
          <p:spPr>
            <a:xfrm>
              <a:off x="331927" y="5115584"/>
              <a:ext cx="8195327" cy="51177"/>
            </a:xfrm>
            <a:prstGeom prst="line">
              <a:avLst/>
            </a:prstGeom>
            <a:noFill/>
            <a:ln w="6350" cap="flat" cmpd="sng" algn="ctr">
              <a:solidFill>
                <a:schemeClr val="accent6">
                  <a:lumMod val="50000"/>
                </a:schemeClr>
              </a:solidFill>
              <a:prstDash val="solid"/>
              <a:miter lim="800000"/>
            </a:ln>
            <a:effectLst/>
          </p:spPr>
        </p:cxnSp>
        <p:cxnSp>
          <p:nvCxnSpPr>
            <p:cNvPr id="12" name="Rak 11"/>
            <p:cNvCxnSpPr/>
            <p:nvPr/>
          </p:nvCxnSpPr>
          <p:spPr>
            <a:xfrm>
              <a:off x="331927" y="5597062"/>
              <a:ext cx="8287288" cy="11041"/>
            </a:xfrm>
            <a:prstGeom prst="line">
              <a:avLst/>
            </a:prstGeom>
            <a:noFill/>
            <a:ln w="6350" cap="flat" cmpd="sng" algn="ctr">
              <a:solidFill>
                <a:schemeClr val="accent6">
                  <a:lumMod val="50000"/>
                </a:schemeClr>
              </a:solidFill>
              <a:prstDash val="solid"/>
              <a:miter lim="800000"/>
            </a:ln>
            <a:effectLst/>
          </p:spPr>
        </p:cxnSp>
        <p:cxnSp>
          <p:nvCxnSpPr>
            <p:cNvPr id="13" name="Rak 12"/>
            <p:cNvCxnSpPr/>
            <p:nvPr/>
          </p:nvCxnSpPr>
          <p:spPr>
            <a:xfrm>
              <a:off x="307233" y="6173884"/>
              <a:ext cx="8152077" cy="2787"/>
            </a:xfrm>
            <a:prstGeom prst="line">
              <a:avLst/>
            </a:prstGeom>
            <a:noFill/>
            <a:ln w="6350" cap="flat" cmpd="sng" algn="ctr">
              <a:solidFill>
                <a:schemeClr val="accent6">
                  <a:lumMod val="50000"/>
                </a:schemeClr>
              </a:solidFill>
              <a:prstDash val="solid"/>
              <a:miter lim="800000"/>
            </a:ln>
            <a:effectLst/>
          </p:spPr>
        </p:cxnSp>
        <p:cxnSp>
          <p:nvCxnSpPr>
            <p:cNvPr id="14" name="Rak 13"/>
            <p:cNvCxnSpPr/>
            <p:nvPr/>
          </p:nvCxnSpPr>
          <p:spPr>
            <a:xfrm>
              <a:off x="272825" y="1708161"/>
              <a:ext cx="8195327" cy="18746"/>
            </a:xfrm>
            <a:prstGeom prst="line">
              <a:avLst/>
            </a:prstGeom>
            <a:noFill/>
            <a:ln w="6350" cap="flat" cmpd="sng" algn="ctr">
              <a:solidFill>
                <a:schemeClr val="accent6">
                  <a:lumMod val="50000"/>
                </a:schemeClr>
              </a:solidFill>
              <a:prstDash val="solid"/>
              <a:miter lim="800000"/>
            </a:ln>
            <a:effectLst/>
          </p:spPr>
        </p:cxnSp>
        <p:sp>
          <p:nvSpPr>
            <p:cNvPr id="15" name="textruta 14"/>
            <p:cNvSpPr txBox="1"/>
            <p:nvPr/>
          </p:nvSpPr>
          <p:spPr>
            <a:xfrm>
              <a:off x="228062" y="1821592"/>
              <a:ext cx="2172238" cy="4414666"/>
            </a:xfrm>
            <a:prstGeom prst="rect">
              <a:avLst/>
            </a:prstGeom>
            <a:noFill/>
          </p:spPr>
          <p:txBody>
            <a:bodyPr wrap="square" lIns="91440" tIns="45720" rIns="91440" bIns="45720" rtlCol="0" anchor="t">
              <a:spAutoFit/>
            </a:bodyPr>
            <a:lstStyle/>
            <a:p>
              <a:pPr fontAlgn="auto">
                <a:spcBef>
                  <a:spcPts val="0"/>
                </a:spcBef>
                <a:spcAft>
                  <a:spcPts val="0"/>
                </a:spcAft>
              </a:pPr>
              <a:r>
                <a:rPr lang="sv-SE" b="1">
                  <a:solidFill>
                    <a:schemeClr val="accent6">
                      <a:lumMod val="75000"/>
                    </a:schemeClr>
                  </a:solidFill>
                  <a:latin typeface="Speak Pro"/>
                </a:rPr>
                <a:t>Styrelsen</a:t>
              </a:r>
            </a:p>
            <a:p>
              <a:pPr fontAlgn="auto">
                <a:spcBef>
                  <a:spcPts val="0"/>
                </a:spcBef>
                <a:spcAft>
                  <a:spcPts val="0"/>
                </a:spcAft>
              </a:pPr>
              <a:endParaRPr lang="sv-SE" b="1">
                <a:solidFill>
                  <a:schemeClr val="accent6">
                    <a:lumMod val="75000"/>
                  </a:schemeClr>
                </a:solidFill>
                <a:latin typeface="Speak Pro"/>
              </a:endParaRPr>
            </a:p>
            <a:p>
              <a:pPr fontAlgn="auto">
                <a:spcBef>
                  <a:spcPts val="0"/>
                </a:spcBef>
                <a:spcAft>
                  <a:spcPts val="0"/>
                </a:spcAft>
              </a:pPr>
              <a:r>
                <a:rPr lang="sv-SE" b="1">
                  <a:solidFill>
                    <a:schemeClr val="accent6">
                      <a:lumMod val="75000"/>
                    </a:schemeClr>
                  </a:solidFill>
                  <a:latin typeface="Speak Pro"/>
                </a:rPr>
                <a:t>ITK</a:t>
              </a:r>
            </a:p>
            <a:p>
              <a:pPr fontAlgn="auto">
                <a:spcBef>
                  <a:spcPts val="0"/>
                </a:spcBef>
                <a:spcAft>
                  <a:spcPts val="0"/>
                </a:spcAft>
              </a:pPr>
              <a:endParaRPr lang="sv-SE" b="1">
                <a:solidFill>
                  <a:schemeClr val="accent6">
                    <a:lumMod val="75000"/>
                  </a:schemeClr>
                </a:solidFill>
                <a:latin typeface="Speak Pro"/>
              </a:endParaRPr>
            </a:p>
            <a:p>
              <a:pPr fontAlgn="auto">
                <a:spcBef>
                  <a:spcPts val="0"/>
                </a:spcBef>
                <a:spcAft>
                  <a:spcPts val="0"/>
                </a:spcAft>
              </a:pPr>
              <a:r>
                <a:rPr lang="sv-SE" b="1">
                  <a:solidFill>
                    <a:schemeClr val="accent6">
                      <a:lumMod val="75000"/>
                    </a:schemeClr>
                  </a:solidFill>
                  <a:latin typeface="Speak Pro"/>
                </a:rPr>
                <a:t>Kommittéer</a:t>
              </a:r>
            </a:p>
            <a:p>
              <a:pPr fontAlgn="auto">
                <a:spcBef>
                  <a:spcPts val="0"/>
                </a:spcBef>
                <a:spcAft>
                  <a:spcPts val="0"/>
                </a:spcAft>
              </a:pPr>
              <a:endParaRPr lang="sv-SE" b="1">
                <a:solidFill>
                  <a:schemeClr val="accent6">
                    <a:lumMod val="75000"/>
                  </a:schemeClr>
                </a:solidFill>
                <a:latin typeface="Speak Pro"/>
              </a:endParaRPr>
            </a:p>
            <a:p>
              <a:pPr fontAlgn="auto">
                <a:spcBef>
                  <a:spcPts val="0"/>
                </a:spcBef>
                <a:spcAft>
                  <a:spcPts val="0"/>
                </a:spcAft>
              </a:pPr>
              <a:r>
                <a:rPr lang="sv-SE" b="1">
                  <a:solidFill>
                    <a:schemeClr val="accent6">
                      <a:lumMod val="75000"/>
                    </a:schemeClr>
                  </a:solidFill>
                  <a:latin typeface="Speak Pro"/>
                </a:rPr>
                <a:t>Kansliet</a:t>
              </a:r>
            </a:p>
            <a:p>
              <a:pPr fontAlgn="auto">
                <a:spcBef>
                  <a:spcPts val="0"/>
                </a:spcBef>
                <a:spcAft>
                  <a:spcPts val="0"/>
                </a:spcAft>
              </a:pPr>
              <a:endParaRPr lang="sv-SE" b="1">
                <a:solidFill>
                  <a:schemeClr val="accent6">
                    <a:lumMod val="75000"/>
                  </a:schemeClr>
                </a:solidFill>
                <a:latin typeface="Speak Pro"/>
              </a:endParaRPr>
            </a:p>
            <a:p>
              <a:pPr fontAlgn="auto">
                <a:spcBef>
                  <a:spcPts val="0"/>
                </a:spcBef>
                <a:spcAft>
                  <a:spcPts val="0"/>
                </a:spcAft>
              </a:pPr>
              <a:endParaRPr lang="sv-SE" b="1">
                <a:solidFill>
                  <a:schemeClr val="accent6">
                    <a:lumMod val="75000"/>
                  </a:schemeClr>
                </a:solidFill>
                <a:latin typeface="Speak Pro"/>
              </a:endParaRPr>
            </a:p>
            <a:p>
              <a:pPr fontAlgn="auto">
                <a:spcBef>
                  <a:spcPts val="0"/>
                </a:spcBef>
                <a:spcAft>
                  <a:spcPts val="0"/>
                </a:spcAft>
              </a:pPr>
              <a:endParaRPr lang="sv-SE" b="1">
                <a:solidFill>
                  <a:schemeClr val="accent6">
                    <a:lumMod val="75000"/>
                  </a:schemeClr>
                </a:solidFill>
                <a:latin typeface="Speak Pro"/>
              </a:endParaRPr>
            </a:p>
            <a:p>
              <a:pPr fontAlgn="auto">
                <a:spcBef>
                  <a:spcPts val="0"/>
                </a:spcBef>
                <a:spcAft>
                  <a:spcPts val="0"/>
                </a:spcAft>
              </a:pPr>
              <a:r>
                <a:rPr lang="sv-SE" b="1">
                  <a:solidFill>
                    <a:schemeClr val="accent6">
                      <a:lumMod val="75000"/>
                    </a:schemeClr>
                  </a:solidFill>
                  <a:latin typeface="Speak Pro"/>
                </a:rPr>
                <a:t>Medlemmar</a:t>
              </a:r>
            </a:p>
            <a:p>
              <a:pPr fontAlgn="auto">
                <a:spcBef>
                  <a:spcPts val="0"/>
                </a:spcBef>
                <a:spcAft>
                  <a:spcPts val="0"/>
                </a:spcAft>
              </a:pPr>
              <a:endParaRPr lang="sv-SE" b="1">
                <a:solidFill>
                  <a:schemeClr val="accent6">
                    <a:lumMod val="75000"/>
                  </a:schemeClr>
                </a:solidFill>
                <a:latin typeface="Speak Pro"/>
              </a:endParaRPr>
            </a:p>
            <a:p>
              <a:pPr fontAlgn="auto">
                <a:spcBef>
                  <a:spcPts val="0"/>
                </a:spcBef>
                <a:spcAft>
                  <a:spcPts val="0"/>
                </a:spcAft>
              </a:pPr>
              <a:r>
                <a:rPr lang="sv-SE" b="1">
                  <a:solidFill>
                    <a:schemeClr val="accent6">
                      <a:lumMod val="75000"/>
                    </a:schemeClr>
                  </a:solidFill>
                  <a:latin typeface="Speak Pro"/>
                </a:rPr>
                <a:t>Klubbar/Distrikt</a:t>
              </a:r>
            </a:p>
            <a:p>
              <a:pPr fontAlgn="auto">
                <a:spcBef>
                  <a:spcPts val="0"/>
                </a:spcBef>
                <a:spcAft>
                  <a:spcPts val="0"/>
                </a:spcAft>
              </a:pPr>
              <a:endParaRPr lang="sv-SE" b="1">
                <a:solidFill>
                  <a:schemeClr val="accent6">
                    <a:lumMod val="75000"/>
                  </a:schemeClr>
                </a:solidFill>
                <a:latin typeface="Speak Pro"/>
              </a:endParaRPr>
            </a:p>
            <a:p>
              <a:pPr fontAlgn="auto">
                <a:spcBef>
                  <a:spcPts val="0"/>
                </a:spcBef>
                <a:spcAft>
                  <a:spcPts val="0"/>
                </a:spcAft>
              </a:pPr>
              <a:r>
                <a:rPr lang="sv-SE" b="1">
                  <a:solidFill>
                    <a:schemeClr val="accent6">
                      <a:lumMod val="75000"/>
                    </a:schemeClr>
                  </a:solidFill>
                  <a:latin typeface="Speak Pro"/>
                </a:rPr>
                <a:t>Tävlingsledare</a:t>
              </a:r>
            </a:p>
          </p:txBody>
        </p:sp>
        <p:sp>
          <p:nvSpPr>
            <p:cNvPr id="16" name="Dokument 15"/>
            <p:cNvSpPr/>
            <p:nvPr/>
          </p:nvSpPr>
          <p:spPr>
            <a:xfrm>
              <a:off x="3880317" y="3481174"/>
              <a:ext cx="1074562" cy="409932"/>
            </a:xfrm>
            <a:prstGeom prst="flowChartDocument">
              <a:avLst/>
            </a:prstGeom>
            <a:gradFill flip="none" rotWithShape="1">
              <a:gsLst>
                <a:gs pos="0">
                  <a:srgbClr val="DE6600">
                    <a:lumMod val="0"/>
                    <a:lumOff val="100000"/>
                  </a:srgbClr>
                </a:gs>
                <a:gs pos="35000">
                  <a:srgbClr val="DE6600">
                    <a:lumMod val="0"/>
                    <a:lumOff val="100000"/>
                  </a:srgbClr>
                </a:gs>
                <a:gs pos="100000">
                  <a:srgbClr val="DE6600">
                    <a:lumMod val="100000"/>
                  </a:srgbClr>
                </a:gs>
              </a:gsLst>
              <a:path path="circle">
                <a:fillToRect l="50000" t="-80000" r="50000" b="18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sv-SE" sz="1800" b="0" i="0" u="none" strike="noStrike" kern="0" cap="none" spc="0" normalizeH="0" baseline="0" noProof="0">
                  <a:ln>
                    <a:noFill/>
                  </a:ln>
                  <a:solidFill>
                    <a:prstClr val="black"/>
                  </a:solidFill>
                  <a:effectLst/>
                  <a:uLnTx/>
                  <a:uFillTx/>
                  <a:latin typeface="Speak Pro"/>
                  <a:ea typeface="+mn-ea"/>
                  <a:cs typeface="+mn-cs"/>
                </a:rPr>
                <a:t>Ändring</a:t>
              </a:r>
            </a:p>
          </p:txBody>
        </p:sp>
        <p:sp>
          <p:nvSpPr>
            <p:cNvPr id="17" name="Dokument 16"/>
            <p:cNvSpPr/>
            <p:nvPr/>
          </p:nvSpPr>
          <p:spPr>
            <a:xfrm>
              <a:off x="5497781" y="3458172"/>
              <a:ext cx="913661" cy="460297"/>
            </a:xfrm>
            <a:prstGeom prst="flowChartDocument">
              <a:avLst/>
            </a:prstGeom>
            <a:gradFill flip="none" rotWithShape="1">
              <a:gsLst>
                <a:gs pos="0">
                  <a:srgbClr val="AC0037">
                    <a:lumMod val="0"/>
                    <a:lumOff val="100000"/>
                  </a:srgbClr>
                </a:gs>
                <a:gs pos="35000">
                  <a:srgbClr val="AC0037">
                    <a:lumMod val="0"/>
                    <a:lumOff val="100000"/>
                  </a:srgbClr>
                </a:gs>
                <a:gs pos="100000">
                  <a:srgbClr val="AC0037">
                    <a:lumMod val="100000"/>
                  </a:srgbClr>
                </a:gs>
              </a:gsLst>
              <a:path path="circle">
                <a:fillToRect l="50000" t="-80000" r="50000" b="18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sv-SE" sz="1800" b="0" i="0" u="none" strike="noStrike" kern="0" cap="none" spc="0" normalizeH="0" baseline="0" noProof="0">
                  <a:ln>
                    <a:noFill/>
                  </a:ln>
                  <a:solidFill>
                    <a:prstClr val="black"/>
                  </a:solidFill>
                  <a:effectLst/>
                  <a:uLnTx/>
                  <a:uFillTx/>
                  <a:latin typeface="Speak Pro"/>
                  <a:ea typeface="+mn-ea"/>
                  <a:cs typeface="+mn-cs"/>
                </a:rPr>
                <a:t>Nytt</a:t>
              </a:r>
            </a:p>
          </p:txBody>
        </p:sp>
        <p:sp>
          <p:nvSpPr>
            <p:cNvPr id="18" name="Dokument 17"/>
            <p:cNvSpPr/>
            <p:nvPr/>
          </p:nvSpPr>
          <p:spPr>
            <a:xfrm>
              <a:off x="2525669" y="3458173"/>
              <a:ext cx="913661" cy="460297"/>
            </a:xfrm>
            <a:prstGeom prst="flowChartDocument">
              <a:avLst/>
            </a:prstGeom>
            <a:gradFill flip="none" rotWithShape="1">
              <a:gsLst>
                <a:gs pos="0">
                  <a:srgbClr val="007A00">
                    <a:lumMod val="0"/>
                    <a:lumOff val="100000"/>
                  </a:srgbClr>
                </a:gs>
                <a:gs pos="35000">
                  <a:srgbClr val="007A00">
                    <a:lumMod val="0"/>
                    <a:lumOff val="100000"/>
                  </a:srgbClr>
                </a:gs>
                <a:gs pos="100000">
                  <a:srgbClr val="007A00">
                    <a:lumMod val="100000"/>
                  </a:srgbClr>
                </a:gs>
              </a:gsLst>
              <a:path path="circle">
                <a:fillToRect l="50000" t="-80000" r="50000" b="18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sv-SE" sz="1800" b="0" i="0" u="none" strike="noStrike" kern="0" cap="none" spc="0" normalizeH="0" baseline="0" noProof="0">
                  <a:ln>
                    <a:noFill/>
                  </a:ln>
                  <a:solidFill>
                    <a:prstClr val="black"/>
                  </a:solidFill>
                  <a:effectLst/>
                  <a:uLnTx/>
                  <a:uFillTx/>
                  <a:latin typeface="Speak Pro"/>
                  <a:ea typeface="+mn-ea"/>
                  <a:cs typeface="+mn-cs"/>
                </a:rPr>
                <a:t>Fel</a:t>
              </a:r>
            </a:p>
          </p:txBody>
        </p:sp>
        <p:sp>
          <p:nvSpPr>
            <p:cNvPr id="19" name="Höger klammerparentes 18"/>
            <p:cNvSpPr/>
            <p:nvPr/>
          </p:nvSpPr>
          <p:spPr>
            <a:xfrm>
              <a:off x="1599928" y="1678390"/>
              <a:ext cx="416449" cy="3924980"/>
            </a:xfrm>
            <a:prstGeom prst="rightBrace">
              <a:avLst>
                <a:gd name="adj1" fmla="val 98906"/>
                <a:gd name="adj2" fmla="val 50582"/>
              </a:avLst>
            </a:prstGeom>
            <a:noFill/>
            <a:ln w="6350" cap="flat" cmpd="sng" algn="ctr">
              <a:solidFill>
                <a:schemeClr val="accent6">
                  <a:lumMod val="75000"/>
                </a:scheme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sv-SE" sz="1800" b="0" i="0" u="none" strike="noStrike" kern="0" cap="none" spc="0" normalizeH="0" baseline="0" noProof="0">
                <a:ln>
                  <a:noFill/>
                </a:ln>
                <a:solidFill>
                  <a:prstClr val="black"/>
                </a:solidFill>
                <a:effectLst/>
                <a:uLnTx/>
                <a:uFillTx/>
                <a:latin typeface="Speak Pro"/>
                <a:ea typeface="+mn-ea"/>
                <a:cs typeface="+mn-cs"/>
              </a:endParaRPr>
            </a:p>
          </p:txBody>
        </p:sp>
        <p:sp>
          <p:nvSpPr>
            <p:cNvPr id="20" name="Höger klammerparentes 19"/>
            <p:cNvSpPr/>
            <p:nvPr/>
          </p:nvSpPr>
          <p:spPr>
            <a:xfrm rot="5400000">
              <a:off x="3589999" y="2931994"/>
              <a:ext cx="374732" cy="2283899"/>
            </a:xfrm>
            <a:prstGeom prst="rightBrace">
              <a:avLst>
                <a:gd name="adj1" fmla="val 39812"/>
                <a:gd name="adj2" fmla="val 47616"/>
              </a:avLst>
            </a:prstGeom>
            <a:noFill/>
            <a:ln w="6350" cap="flat" cmpd="sng" algn="ctr">
              <a:solidFill>
                <a:schemeClr val="accent6">
                  <a:lumMod val="75000"/>
                </a:scheme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sv-SE" sz="1800" b="0" i="0" u="none" strike="noStrike" kern="0" cap="none" spc="0" normalizeH="0" baseline="0" noProof="0">
                <a:ln>
                  <a:noFill/>
                </a:ln>
                <a:solidFill>
                  <a:prstClr val="black"/>
                </a:solidFill>
                <a:effectLst/>
                <a:uLnTx/>
                <a:uFillTx/>
                <a:latin typeface="Speak Pro"/>
                <a:ea typeface="+mn-ea"/>
                <a:cs typeface="+mn-cs"/>
              </a:endParaRPr>
            </a:p>
          </p:txBody>
        </p:sp>
        <p:sp>
          <p:nvSpPr>
            <p:cNvPr id="21" name="textruta 20"/>
            <p:cNvSpPr txBox="1"/>
            <p:nvPr/>
          </p:nvSpPr>
          <p:spPr>
            <a:xfrm>
              <a:off x="3260361" y="4248242"/>
              <a:ext cx="1326004" cy="369332"/>
            </a:xfrm>
            <a:prstGeom prst="rect">
              <a:avLst/>
            </a:prstGeom>
            <a:noFill/>
          </p:spPr>
          <p:txBody>
            <a:bodyPr wrap="none" rtlCol="0">
              <a:spAutoFit/>
            </a:bodyPr>
            <a:lstStyle/>
            <a:p>
              <a:pPr fontAlgn="auto">
                <a:spcBef>
                  <a:spcPts val="0"/>
                </a:spcBef>
                <a:spcAft>
                  <a:spcPts val="0"/>
                </a:spcAft>
              </a:pPr>
              <a:r>
                <a:rPr lang="sv-SE">
                  <a:solidFill>
                    <a:schemeClr val="accent6">
                      <a:lumMod val="75000"/>
                    </a:schemeClr>
                  </a:solidFill>
                  <a:latin typeface="Speak Pro"/>
                </a:rPr>
                <a:t>Förvaltning</a:t>
              </a:r>
            </a:p>
          </p:txBody>
        </p:sp>
        <p:sp>
          <p:nvSpPr>
            <p:cNvPr id="22" name="textruta 21"/>
            <p:cNvSpPr txBox="1"/>
            <p:nvPr/>
          </p:nvSpPr>
          <p:spPr>
            <a:xfrm>
              <a:off x="5525980" y="4283290"/>
              <a:ext cx="960215" cy="369332"/>
            </a:xfrm>
            <a:prstGeom prst="rect">
              <a:avLst/>
            </a:prstGeom>
            <a:noFill/>
          </p:spPr>
          <p:txBody>
            <a:bodyPr wrap="square" rtlCol="0">
              <a:spAutoFit/>
            </a:bodyPr>
            <a:lstStyle/>
            <a:p>
              <a:pPr fontAlgn="auto">
                <a:spcBef>
                  <a:spcPts val="0"/>
                </a:spcBef>
                <a:spcAft>
                  <a:spcPts val="0"/>
                </a:spcAft>
              </a:pPr>
              <a:r>
                <a:rPr lang="sv-SE">
                  <a:solidFill>
                    <a:schemeClr val="accent6">
                      <a:lumMod val="75000"/>
                    </a:schemeClr>
                  </a:solidFill>
                  <a:latin typeface="Speak Pro"/>
                </a:rPr>
                <a:t>Projekt</a:t>
              </a:r>
            </a:p>
          </p:txBody>
        </p:sp>
        <p:cxnSp>
          <p:nvCxnSpPr>
            <p:cNvPr id="23" name="Rak pil 22"/>
            <p:cNvCxnSpPr>
              <a:endCxn id="22" idx="0"/>
            </p:cNvCxnSpPr>
            <p:nvPr/>
          </p:nvCxnSpPr>
          <p:spPr>
            <a:xfrm>
              <a:off x="5985782" y="3887135"/>
              <a:ext cx="20306" cy="396155"/>
            </a:xfrm>
            <a:prstGeom prst="straightConnector1">
              <a:avLst/>
            </a:prstGeom>
            <a:noFill/>
            <a:ln w="6350" cap="flat" cmpd="sng" algn="ctr">
              <a:solidFill>
                <a:schemeClr val="accent6">
                  <a:lumMod val="75000"/>
                </a:schemeClr>
              </a:solidFill>
              <a:prstDash val="solid"/>
              <a:miter lim="800000"/>
              <a:tailEnd type="triangle"/>
            </a:ln>
            <a:effectLst/>
          </p:spPr>
        </p:cxnSp>
        <p:sp>
          <p:nvSpPr>
            <p:cNvPr id="24" name="Dokument 23"/>
            <p:cNvSpPr/>
            <p:nvPr/>
          </p:nvSpPr>
          <p:spPr>
            <a:xfrm>
              <a:off x="6488243" y="2343564"/>
              <a:ext cx="913661" cy="460297"/>
            </a:xfrm>
            <a:prstGeom prst="flowChartDocument">
              <a:avLst/>
            </a:prstGeom>
            <a:gradFill flip="none" rotWithShape="1">
              <a:gsLst>
                <a:gs pos="0">
                  <a:srgbClr val="AC0037">
                    <a:lumMod val="0"/>
                    <a:lumOff val="100000"/>
                  </a:srgbClr>
                </a:gs>
                <a:gs pos="35000">
                  <a:srgbClr val="AC0037">
                    <a:lumMod val="0"/>
                    <a:lumOff val="100000"/>
                  </a:srgbClr>
                </a:gs>
                <a:gs pos="100000">
                  <a:srgbClr val="AC0037">
                    <a:lumMod val="100000"/>
                  </a:srgbClr>
                </a:gs>
              </a:gsLst>
              <a:path path="circle">
                <a:fillToRect l="50000" t="-80000" r="50000" b="18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sv-SE" sz="1800" b="0" i="0" u="none" strike="noStrike" kern="0" cap="none" spc="0" normalizeH="0" baseline="0" noProof="0">
                  <a:ln>
                    <a:noFill/>
                  </a:ln>
                  <a:solidFill>
                    <a:prstClr val="black"/>
                  </a:solidFill>
                  <a:effectLst/>
                  <a:uLnTx/>
                  <a:uFillTx/>
                  <a:latin typeface="Speak Pro"/>
                  <a:ea typeface="+mn-ea"/>
                  <a:cs typeface="+mn-cs"/>
                </a:rPr>
                <a:t>Nytt</a:t>
              </a:r>
            </a:p>
          </p:txBody>
        </p:sp>
        <p:cxnSp>
          <p:nvCxnSpPr>
            <p:cNvPr id="25" name="Vinklad  24"/>
            <p:cNvCxnSpPr>
              <a:stCxn id="17" idx="3"/>
              <a:endCxn id="24" idx="2"/>
            </p:cNvCxnSpPr>
            <p:nvPr/>
          </p:nvCxnSpPr>
          <p:spPr>
            <a:xfrm flipV="1">
              <a:off x="6411442" y="2773430"/>
              <a:ext cx="533632" cy="914891"/>
            </a:xfrm>
            <a:prstGeom prst="bentConnector2">
              <a:avLst/>
            </a:prstGeom>
            <a:noFill/>
            <a:ln w="6350" cap="flat" cmpd="sng" algn="ctr">
              <a:solidFill>
                <a:schemeClr val="accent6">
                  <a:lumMod val="75000"/>
                </a:schemeClr>
              </a:solidFill>
              <a:prstDash val="solid"/>
              <a:miter lim="800000"/>
              <a:tailEnd type="triangle"/>
            </a:ln>
            <a:effectLst/>
          </p:spPr>
        </p:cxnSp>
        <p:sp>
          <p:nvSpPr>
            <p:cNvPr id="26" name="Dokument 25"/>
            <p:cNvSpPr/>
            <p:nvPr/>
          </p:nvSpPr>
          <p:spPr>
            <a:xfrm>
              <a:off x="2417313" y="1802083"/>
              <a:ext cx="1076681" cy="462395"/>
            </a:xfrm>
            <a:prstGeom prst="flowChartDocument">
              <a:avLst/>
            </a:prstGeom>
            <a:gradFill flip="none" rotWithShape="1">
              <a:gsLst>
                <a:gs pos="0">
                  <a:srgbClr val="FFFF00">
                    <a:lumMod val="0"/>
                    <a:lumOff val="100000"/>
                  </a:srgbClr>
                </a:gs>
                <a:gs pos="35000">
                  <a:srgbClr val="FFFF00">
                    <a:lumMod val="0"/>
                    <a:lumOff val="100000"/>
                  </a:srgbClr>
                </a:gs>
                <a:gs pos="100000">
                  <a:srgbClr val="FFFF00">
                    <a:lumMod val="100000"/>
                  </a:srgbClr>
                </a:gs>
              </a:gsLst>
              <a:path path="circle">
                <a:fillToRect l="50000" t="-80000" r="50000" b="18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sv-SE" sz="1800" b="0" i="0" u="none" strike="noStrike" kern="0" cap="none" spc="0" normalizeH="0" baseline="0" noProof="0">
                  <a:ln>
                    <a:noFill/>
                  </a:ln>
                  <a:solidFill>
                    <a:prstClr val="black"/>
                  </a:solidFill>
                  <a:effectLst/>
                  <a:uLnTx/>
                  <a:uFillTx/>
                  <a:latin typeface="Speak Pro"/>
                  <a:ea typeface="+mn-ea"/>
                  <a:cs typeface="+mn-cs"/>
                </a:rPr>
                <a:t>Plan/Mål</a:t>
              </a:r>
            </a:p>
          </p:txBody>
        </p:sp>
        <p:sp>
          <p:nvSpPr>
            <p:cNvPr id="27" name="Dokument 26"/>
            <p:cNvSpPr/>
            <p:nvPr/>
          </p:nvSpPr>
          <p:spPr>
            <a:xfrm>
              <a:off x="7442345" y="3489360"/>
              <a:ext cx="913661" cy="460297"/>
            </a:xfrm>
            <a:prstGeom prst="flowChartDocument">
              <a:avLst/>
            </a:prstGeom>
            <a:gradFill flip="none" rotWithShape="1">
              <a:gsLst>
                <a:gs pos="0">
                  <a:srgbClr val="AC0037">
                    <a:lumMod val="0"/>
                    <a:lumOff val="100000"/>
                  </a:srgbClr>
                </a:gs>
                <a:gs pos="35000">
                  <a:srgbClr val="AC0037">
                    <a:lumMod val="0"/>
                    <a:lumOff val="100000"/>
                  </a:srgbClr>
                </a:gs>
                <a:gs pos="100000">
                  <a:srgbClr val="AC0037">
                    <a:lumMod val="100000"/>
                  </a:srgbClr>
                </a:gs>
              </a:gsLst>
              <a:path path="circle">
                <a:fillToRect l="50000" t="-80000" r="50000" b="18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sv-SE" sz="1800" b="0" i="0" u="none" strike="noStrike" kern="0" cap="none" spc="0" normalizeH="0" baseline="0" noProof="0">
                  <a:ln>
                    <a:noFill/>
                  </a:ln>
                  <a:solidFill>
                    <a:prstClr val="black"/>
                  </a:solidFill>
                  <a:effectLst/>
                  <a:uLnTx/>
                  <a:uFillTx/>
                  <a:latin typeface="Speak Pro"/>
                  <a:ea typeface="+mn-ea"/>
                  <a:cs typeface="+mn-cs"/>
                </a:rPr>
                <a:t>Nytt</a:t>
              </a:r>
            </a:p>
          </p:txBody>
        </p:sp>
        <p:cxnSp>
          <p:nvCxnSpPr>
            <p:cNvPr id="28" name="Vinklad  27"/>
            <p:cNvCxnSpPr>
              <a:stCxn id="24" idx="3"/>
              <a:endCxn id="27" idx="0"/>
            </p:cNvCxnSpPr>
            <p:nvPr/>
          </p:nvCxnSpPr>
          <p:spPr>
            <a:xfrm>
              <a:off x="7401904" y="2573713"/>
              <a:ext cx="497272" cy="915647"/>
            </a:xfrm>
            <a:prstGeom prst="bentConnector2">
              <a:avLst/>
            </a:prstGeom>
            <a:noFill/>
            <a:ln w="6350" cap="flat" cmpd="sng" algn="ctr">
              <a:solidFill>
                <a:schemeClr val="accent6">
                  <a:lumMod val="75000"/>
                </a:schemeClr>
              </a:solidFill>
              <a:prstDash val="solid"/>
              <a:miter lim="800000"/>
              <a:tailEnd type="triangle"/>
            </a:ln>
            <a:effectLst/>
          </p:spPr>
        </p:cxnSp>
        <p:sp>
          <p:nvSpPr>
            <p:cNvPr id="30" name="Dokument 29"/>
            <p:cNvSpPr/>
            <p:nvPr/>
          </p:nvSpPr>
          <p:spPr>
            <a:xfrm>
              <a:off x="3847930" y="2350945"/>
              <a:ext cx="1119664" cy="478249"/>
            </a:xfrm>
            <a:prstGeom prst="flowChartDocument">
              <a:avLst/>
            </a:prstGeom>
            <a:gradFill flip="none" rotWithShape="1">
              <a:gsLst>
                <a:gs pos="0">
                  <a:srgbClr val="DE6600">
                    <a:lumMod val="0"/>
                    <a:lumOff val="100000"/>
                  </a:srgbClr>
                </a:gs>
                <a:gs pos="35000">
                  <a:srgbClr val="DE6600">
                    <a:lumMod val="0"/>
                    <a:lumOff val="100000"/>
                  </a:srgbClr>
                </a:gs>
                <a:gs pos="100000">
                  <a:srgbClr val="DE6600">
                    <a:lumMod val="100000"/>
                  </a:srgbClr>
                </a:gs>
              </a:gsLst>
              <a:path path="circle">
                <a:fillToRect l="50000" t="-80000" r="50000" b="18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sv-SE" sz="1800" b="0" i="0" u="none" strike="noStrike" kern="0" cap="none" spc="0" normalizeH="0" baseline="0" noProof="0">
                  <a:ln>
                    <a:noFill/>
                  </a:ln>
                  <a:solidFill>
                    <a:prstClr val="black"/>
                  </a:solidFill>
                  <a:effectLst/>
                  <a:uLnTx/>
                  <a:uFillTx/>
                  <a:latin typeface="Speak Pro"/>
                  <a:ea typeface="+mn-ea"/>
                  <a:cs typeface="+mn-cs"/>
                </a:rPr>
                <a:t>Ändring</a:t>
              </a:r>
            </a:p>
          </p:txBody>
        </p:sp>
        <p:sp>
          <p:nvSpPr>
            <p:cNvPr id="31" name="Dokument 30"/>
            <p:cNvSpPr/>
            <p:nvPr/>
          </p:nvSpPr>
          <p:spPr>
            <a:xfrm>
              <a:off x="5177521" y="2350945"/>
              <a:ext cx="1105202" cy="443425"/>
            </a:xfrm>
            <a:prstGeom prst="flowChartDocument">
              <a:avLst/>
            </a:prstGeom>
            <a:gradFill flip="none" rotWithShape="1">
              <a:gsLst>
                <a:gs pos="0">
                  <a:srgbClr val="FFFF00">
                    <a:lumMod val="0"/>
                    <a:lumOff val="100000"/>
                  </a:srgbClr>
                </a:gs>
                <a:gs pos="35000">
                  <a:srgbClr val="FFFF00">
                    <a:lumMod val="0"/>
                    <a:lumOff val="100000"/>
                  </a:srgbClr>
                </a:gs>
                <a:gs pos="100000">
                  <a:srgbClr val="FFFF00">
                    <a:lumMod val="100000"/>
                  </a:srgbClr>
                </a:gs>
              </a:gsLst>
              <a:path path="circle">
                <a:fillToRect l="50000" t="-80000" r="50000" b="18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sv-SE" sz="1800" b="0" i="0" u="none" strike="noStrike" kern="0" cap="none" spc="0" normalizeH="0" baseline="0" noProof="0">
                  <a:ln>
                    <a:noFill/>
                  </a:ln>
                  <a:solidFill>
                    <a:prstClr val="black"/>
                  </a:solidFill>
                  <a:effectLst/>
                  <a:uLnTx/>
                  <a:uFillTx/>
                  <a:latin typeface="Speak Pro"/>
                  <a:ea typeface="+mn-ea"/>
                  <a:cs typeface="+mn-cs"/>
                </a:rPr>
                <a:t>Plan/Mål</a:t>
              </a:r>
            </a:p>
          </p:txBody>
        </p:sp>
        <p:cxnSp>
          <p:nvCxnSpPr>
            <p:cNvPr id="32" name="Vinklad  31"/>
            <p:cNvCxnSpPr>
              <a:stCxn id="26" idx="3"/>
              <a:endCxn id="31" idx="0"/>
            </p:cNvCxnSpPr>
            <p:nvPr/>
          </p:nvCxnSpPr>
          <p:spPr>
            <a:xfrm>
              <a:off x="3493994" y="2033281"/>
              <a:ext cx="2236128" cy="317664"/>
            </a:xfrm>
            <a:prstGeom prst="bentConnector2">
              <a:avLst/>
            </a:prstGeom>
            <a:noFill/>
            <a:ln w="6350" cap="flat" cmpd="sng" algn="ctr">
              <a:solidFill>
                <a:schemeClr val="accent6">
                  <a:lumMod val="75000"/>
                </a:schemeClr>
              </a:solidFill>
              <a:prstDash val="solid"/>
              <a:miter lim="800000"/>
              <a:headEnd type="triangle"/>
              <a:tailEnd type="triangle"/>
            </a:ln>
            <a:effectLst/>
          </p:spPr>
        </p:cxnSp>
        <p:cxnSp>
          <p:nvCxnSpPr>
            <p:cNvPr id="33" name="Rak pil 32"/>
            <p:cNvCxnSpPr>
              <a:stCxn id="30" idx="3"/>
              <a:endCxn id="31" idx="1"/>
            </p:cNvCxnSpPr>
            <p:nvPr/>
          </p:nvCxnSpPr>
          <p:spPr>
            <a:xfrm flipV="1">
              <a:off x="4967594" y="2572658"/>
              <a:ext cx="209927" cy="17412"/>
            </a:xfrm>
            <a:prstGeom prst="straightConnector1">
              <a:avLst/>
            </a:prstGeom>
            <a:noFill/>
            <a:ln w="6350" cap="flat" cmpd="sng" algn="ctr">
              <a:solidFill>
                <a:schemeClr val="accent6">
                  <a:lumMod val="75000"/>
                </a:schemeClr>
              </a:solidFill>
              <a:prstDash val="solid"/>
              <a:miter lim="800000"/>
              <a:headEnd type="triangle"/>
              <a:tailEnd type="triangle"/>
            </a:ln>
            <a:effectLst/>
          </p:spPr>
        </p:cxnSp>
        <p:cxnSp>
          <p:nvCxnSpPr>
            <p:cNvPr id="34" name="Rak pil 33"/>
            <p:cNvCxnSpPr>
              <a:stCxn id="31" idx="3"/>
              <a:endCxn id="24" idx="1"/>
            </p:cNvCxnSpPr>
            <p:nvPr/>
          </p:nvCxnSpPr>
          <p:spPr>
            <a:xfrm>
              <a:off x="6282723" y="2572658"/>
              <a:ext cx="205520" cy="1055"/>
            </a:xfrm>
            <a:prstGeom prst="straightConnector1">
              <a:avLst/>
            </a:prstGeom>
            <a:noFill/>
            <a:ln w="6350" cap="flat" cmpd="sng" algn="ctr">
              <a:solidFill>
                <a:schemeClr val="accent6">
                  <a:lumMod val="75000"/>
                </a:schemeClr>
              </a:solidFill>
              <a:prstDash val="solid"/>
              <a:miter lim="800000"/>
              <a:headEnd type="triangle"/>
              <a:tailEnd type="triangle"/>
            </a:ln>
            <a:effectLst/>
          </p:spPr>
        </p:cxnSp>
        <p:cxnSp>
          <p:nvCxnSpPr>
            <p:cNvPr id="35" name="Rak pil 34"/>
            <p:cNvCxnSpPr>
              <a:stCxn id="16" idx="0"/>
              <a:endCxn id="30" idx="2"/>
            </p:cNvCxnSpPr>
            <p:nvPr/>
          </p:nvCxnSpPr>
          <p:spPr>
            <a:xfrm flipH="1" flipV="1">
              <a:off x="4407762" y="2797576"/>
              <a:ext cx="9836" cy="683598"/>
            </a:xfrm>
            <a:prstGeom prst="straightConnector1">
              <a:avLst/>
            </a:prstGeom>
            <a:noFill/>
            <a:ln w="6350" cap="flat" cmpd="sng" algn="ctr">
              <a:solidFill>
                <a:schemeClr val="accent6">
                  <a:lumMod val="75000"/>
                </a:schemeClr>
              </a:solidFill>
              <a:prstDash val="dash"/>
              <a:miter lim="800000"/>
              <a:headEnd type="triangle"/>
              <a:tailEnd type="triangle"/>
            </a:ln>
            <a:effectLst/>
          </p:spPr>
        </p:cxnSp>
      </p:grpSp>
    </p:spTree>
    <p:extLst>
      <p:ext uri="{BB962C8B-B14F-4D97-AF65-F5344CB8AC3E}">
        <p14:creationId xmlns:p14="http://schemas.microsoft.com/office/powerpoint/2010/main" val="31370046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Förvaltningsmodell</a:t>
            </a:r>
          </a:p>
        </p:txBody>
      </p:sp>
      <p:sp>
        <p:nvSpPr>
          <p:cNvPr id="3" name="Platshållare för datum 2"/>
          <p:cNvSpPr>
            <a:spLocks noGrp="1"/>
          </p:cNvSpPr>
          <p:nvPr>
            <p:ph type="dt" sz="half" idx="10"/>
          </p:nvPr>
        </p:nvSpPr>
        <p:spPr/>
        <p:txBody>
          <a:bodyPr/>
          <a:lstStyle/>
          <a:p>
            <a:r>
              <a:rPr lang="sv-SE" altLang="sv-SE"/>
              <a:t>1  EAN Ver 0.2</a:t>
            </a:r>
            <a:endParaRPr lang="sv-SE" altLang="sv-SE" sz="1200" b="0"/>
          </a:p>
        </p:txBody>
      </p:sp>
      <p:pic>
        <p:nvPicPr>
          <p:cNvPr id="4" name="Bildobjekt 3"/>
          <p:cNvPicPr>
            <a:picLocks noChangeAspect="1"/>
          </p:cNvPicPr>
          <p:nvPr/>
        </p:nvPicPr>
        <p:blipFill>
          <a:blip r:embed="rId2"/>
          <a:stretch>
            <a:fillRect/>
          </a:stretch>
        </p:blipFill>
        <p:spPr>
          <a:xfrm>
            <a:off x="930573" y="1417638"/>
            <a:ext cx="6336704" cy="4274242"/>
          </a:xfrm>
          <a:prstGeom prst="rect">
            <a:avLst/>
          </a:prstGeom>
        </p:spPr>
      </p:pic>
    </p:spTree>
    <p:extLst>
      <p:ext uri="{BB962C8B-B14F-4D97-AF65-F5344CB8AC3E}">
        <p14:creationId xmlns:p14="http://schemas.microsoft.com/office/powerpoint/2010/main" val="42699531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Avtal och Licenser</a:t>
            </a:r>
            <a:endParaRPr lang="sv-SE" dirty="0"/>
          </a:p>
        </p:txBody>
      </p:sp>
      <p:sp>
        <p:nvSpPr>
          <p:cNvPr id="3" name="Platshållare för innehåll 2"/>
          <p:cNvSpPr>
            <a:spLocks noGrp="1"/>
          </p:cNvSpPr>
          <p:nvPr>
            <p:ph idx="1"/>
          </p:nvPr>
        </p:nvSpPr>
        <p:spPr/>
        <p:txBody>
          <a:bodyPr/>
          <a:lstStyle/>
          <a:p>
            <a:pPr marL="0" indent="0">
              <a:buNone/>
            </a:pPr>
            <a:r>
              <a:rPr lang="sv-SE" sz="1800" dirty="0" smtClean="0"/>
              <a:t>			</a:t>
            </a:r>
            <a:r>
              <a:rPr lang="sv-SE" sz="1800" b="1" dirty="0" smtClean="0"/>
              <a:t>Avtal</a:t>
            </a:r>
          </a:p>
          <a:p>
            <a:pPr marL="285750" indent="-285750">
              <a:buFont typeface="Arial" panose="020B0604020202020204" pitchFamily="34" charset="0"/>
              <a:buChar char="•"/>
            </a:pPr>
            <a:r>
              <a:rPr lang="sv-SE" sz="1800" dirty="0" err="1" smtClean="0"/>
              <a:t>Interlan</a:t>
            </a:r>
            <a:r>
              <a:rPr lang="sv-SE" sz="1800" dirty="0"/>
              <a:t>                    Servrar, brandväggar och support av MS Office                     </a:t>
            </a:r>
            <a:endParaRPr lang="sv-SE" sz="1800" dirty="0">
              <a:cs typeface="Times New Roman"/>
            </a:endParaRPr>
          </a:p>
          <a:p>
            <a:pPr marL="285750" indent="-285750">
              <a:buFont typeface="Arial" panose="020B0604020202020204" pitchFamily="34" charset="0"/>
              <a:buChar char="•"/>
            </a:pPr>
            <a:r>
              <a:rPr lang="sv-SE" sz="1800" dirty="0"/>
              <a:t>Simply123               Hemsidan</a:t>
            </a:r>
            <a:endParaRPr lang="sv-SE" sz="1800" dirty="0">
              <a:cs typeface="Times New Roman"/>
            </a:endParaRPr>
          </a:p>
          <a:p>
            <a:pPr marL="285750" indent="-285750">
              <a:buFont typeface="Arial" panose="020B0604020202020204" pitchFamily="34" charset="0"/>
              <a:buChar char="•"/>
            </a:pPr>
            <a:r>
              <a:rPr lang="sv-SE" sz="1800" dirty="0" err="1"/>
              <a:t>Loopia</a:t>
            </a:r>
            <a:r>
              <a:rPr lang="sv-SE" sz="1800" dirty="0"/>
              <a:t>                     </a:t>
            </a:r>
            <a:r>
              <a:rPr lang="sv-SE" sz="1800" dirty="0" err="1"/>
              <a:t>Webadresser</a:t>
            </a:r>
            <a:endParaRPr lang="sv-SE" sz="1800" dirty="0"/>
          </a:p>
          <a:p>
            <a:pPr marL="285750" indent="-285750">
              <a:buFont typeface="Arial" panose="020B0604020202020204" pitchFamily="34" charset="0"/>
              <a:buChar char="•"/>
            </a:pPr>
            <a:r>
              <a:rPr lang="sv-SE" sz="1800" dirty="0" err="1"/>
              <a:t>Fortnox</a:t>
            </a:r>
            <a:r>
              <a:rPr lang="sv-SE" sz="1800" dirty="0"/>
              <a:t>                    Ekonomi inkl. löneadministration</a:t>
            </a:r>
            <a:endParaRPr lang="sv-SE" sz="1800" dirty="0">
              <a:cs typeface="Times New Roman"/>
            </a:endParaRPr>
          </a:p>
          <a:p>
            <a:pPr marL="285750" indent="-285750">
              <a:buFont typeface="Arial" panose="020B0604020202020204" pitchFamily="34" charset="0"/>
              <a:buChar char="•"/>
            </a:pPr>
            <a:r>
              <a:rPr lang="sv-SE" sz="1800" dirty="0"/>
              <a:t>Brenning                  IT-konsult och Ruter (saknar skriftligt avtal)</a:t>
            </a:r>
            <a:endParaRPr lang="sv-SE" sz="1800" dirty="0">
              <a:cs typeface="Times New Roman"/>
            </a:endParaRPr>
          </a:p>
          <a:p>
            <a:pPr marL="285750" indent="-285750">
              <a:buFont typeface="Arial" panose="020B0604020202020204" pitchFamily="34" charset="0"/>
              <a:buChar char="•"/>
            </a:pPr>
            <a:r>
              <a:rPr lang="sv-SE" sz="1800" dirty="0" err="1"/>
              <a:t>Wappo</a:t>
            </a:r>
            <a:r>
              <a:rPr lang="sv-SE" sz="1800" dirty="0"/>
              <a:t>                     IT-konsult (saknar skriftligt avtal)</a:t>
            </a:r>
            <a:endParaRPr lang="sv-SE" sz="1800" dirty="0">
              <a:cs typeface="Times New Roman"/>
            </a:endParaRPr>
          </a:p>
          <a:p>
            <a:pPr marL="0" indent="0">
              <a:buNone/>
            </a:pPr>
            <a:endParaRPr lang="sv-SE" sz="1800" dirty="0"/>
          </a:p>
          <a:p>
            <a:pPr marL="0" indent="0">
              <a:buNone/>
            </a:pPr>
            <a:r>
              <a:rPr lang="sv-SE" sz="1800" dirty="0"/>
              <a:t>			</a:t>
            </a:r>
            <a:r>
              <a:rPr lang="sv-SE" sz="1800" b="1" dirty="0"/>
              <a:t>Licenskostnader</a:t>
            </a:r>
            <a:endParaRPr lang="sv-SE" sz="1800" b="1" dirty="0">
              <a:cs typeface="Times New Roman"/>
            </a:endParaRPr>
          </a:p>
          <a:p>
            <a:r>
              <a:rPr lang="sv-SE" sz="1800" dirty="0"/>
              <a:t>Microsoft                Office paketet</a:t>
            </a:r>
            <a:endParaRPr lang="sv-SE" sz="1800" dirty="0">
              <a:cs typeface="Times New Roman"/>
            </a:endParaRPr>
          </a:p>
          <a:p>
            <a:r>
              <a:rPr lang="sv-SE" sz="1800" dirty="0" err="1"/>
              <a:t>Github</a:t>
            </a:r>
            <a:r>
              <a:rPr lang="sv-SE" sz="1800" dirty="0"/>
              <a:t>                     Lagring av källkod           </a:t>
            </a:r>
            <a:endParaRPr lang="sv-SE" sz="1800" dirty="0">
              <a:cs typeface="Times New Roman"/>
            </a:endParaRPr>
          </a:p>
          <a:p>
            <a:r>
              <a:rPr lang="sv-SE" sz="1800" dirty="0" err="1"/>
              <a:t>Mailgun</a:t>
            </a:r>
            <a:r>
              <a:rPr lang="sv-SE" sz="1800" dirty="0"/>
              <a:t>                   Mailmotorn från hemsidan, utskick </a:t>
            </a:r>
            <a:r>
              <a:rPr lang="sv-SE" sz="1800" dirty="0" err="1"/>
              <a:t>fårnhemsida</a:t>
            </a:r>
            <a:endParaRPr lang="sv-SE" sz="1800" dirty="0" err="1">
              <a:cs typeface="Times New Roman"/>
            </a:endParaRPr>
          </a:p>
          <a:p>
            <a:r>
              <a:rPr lang="sv-SE" sz="1800" dirty="0"/>
              <a:t>Adobe                      Kontorsprogram</a:t>
            </a:r>
            <a:endParaRPr lang="sv-SE" sz="1800" dirty="0">
              <a:cs typeface="Times New Roman"/>
            </a:endParaRPr>
          </a:p>
          <a:p>
            <a:r>
              <a:rPr lang="sv-SE" sz="1800" dirty="0" err="1"/>
              <a:t>Atlassian</a:t>
            </a:r>
            <a:r>
              <a:rPr lang="sv-SE" sz="1800" dirty="0"/>
              <a:t>                 </a:t>
            </a:r>
            <a:r>
              <a:rPr lang="sv-SE" sz="1800" dirty="0" err="1"/>
              <a:t>Trello</a:t>
            </a:r>
            <a:r>
              <a:rPr lang="sv-SE" sz="1800" dirty="0"/>
              <a:t>, ärendehantering</a:t>
            </a:r>
            <a:endParaRPr lang="sv-SE" sz="1800" dirty="0">
              <a:cs typeface="Times New Roman"/>
            </a:endParaRPr>
          </a:p>
          <a:p>
            <a:endParaRPr lang="sv-SE" dirty="0"/>
          </a:p>
        </p:txBody>
      </p:sp>
      <p:sp>
        <p:nvSpPr>
          <p:cNvPr id="4" name="Platshållare för datum 3"/>
          <p:cNvSpPr>
            <a:spLocks noGrp="1"/>
          </p:cNvSpPr>
          <p:nvPr>
            <p:ph type="dt" sz="half" idx="10"/>
          </p:nvPr>
        </p:nvSpPr>
        <p:spPr/>
        <p:txBody>
          <a:bodyPr/>
          <a:lstStyle/>
          <a:p>
            <a:r>
              <a:rPr lang="sv-SE" altLang="sv-SE" sz="1200" b="0" dirty="0"/>
              <a:t>1  EAN </a:t>
            </a:r>
            <a:r>
              <a:rPr lang="sv-SE" altLang="sv-SE" sz="1200" b="0" dirty="0" err="1"/>
              <a:t>Ver</a:t>
            </a:r>
            <a:r>
              <a:rPr lang="sv-SE" altLang="sv-SE" sz="1200" b="0" dirty="0"/>
              <a:t> </a:t>
            </a:r>
            <a:r>
              <a:rPr lang="sv-SE" altLang="sv-SE" sz="1200" dirty="0" smtClean="0"/>
              <a:t>1.0</a:t>
            </a:r>
            <a:endParaRPr lang="sv-SE" altLang="sv-SE" sz="1200" b="0" dirty="0"/>
          </a:p>
        </p:txBody>
      </p:sp>
    </p:spTree>
    <p:extLst>
      <p:ext uri="{BB962C8B-B14F-4D97-AF65-F5344CB8AC3E}">
        <p14:creationId xmlns:p14="http://schemas.microsoft.com/office/powerpoint/2010/main" val="2056436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57200" y="102326"/>
            <a:ext cx="8229600" cy="683503"/>
          </a:xfrm>
        </p:spPr>
        <p:txBody>
          <a:bodyPr/>
          <a:lstStyle/>
          <a:p>
            <a:r>
              <a:rPr lang="sv-SE" dirty="0" smtClean="0"/>
              <a:t>Ärendelogg</a:t>
            </a:r>
            <a:endParaRPr lang="sv-SE" dirty="0"/>
          </a:p>
        </p:txBody>
      </p:sp>
      <p:sp>
        <p:nvSpPr>
          <p:cNvPr id="3" name="Platshållare för innehåll 2"/>
          <p:cNvSpPr>
            <a:spLocks noGrp="1"/>
          </p:cNvSpPr>
          <p:nvPr>
            <p:ph idx="1"/>
          </p:nvPr>
        </p:nvSpPr>
        <p:spPr>
          <a:xfrm>
            <a:off x="457200" y="784592"/>
            <a:ext cx="8229600" cy="4939510"/>
          </a:xfrm>
        </p:spPr>
        <p:txBody>
          <a:bodyPr/>
          <a:lstStyle/>
          <a:p>
            <a:pPr marL="285750" indent="-285750"/>
            <a:r>
              <a:rPr lang="sv-SE" sz="1600" dirty="0"/>
              <a:t>Från 1 </a:t>
            </a:r>
            <a:r>
              <a:rPr lang="sv-SE" sz="1600" dirty="0" err="1"/>
              <a:t>sept</a:t>
            </a:r>
            <a:r>
              <a:rPr lang="sv-SE" sz="1600" dirty="0"/>
              <a:t> till 31 mars har 83 ärenden färdigställts. Förutom specifik programmering till varje enskilt ärende tillkommer tid till planering i form av BIT-möten, telefonmöten inom projektgruppen, administrativa sysslor samt normala tillkommande arbetsuppgifter som </a:t>
            </a:r>
            <a:r>
              <a:rPr lang="sv-SE" sz="1600" dirty="0">
                <a:ea typeface="+mn-lt"/>
                <a:cs typeface="+mn-lt"/>
              </a:rPr>
              <a:t>felsökning, felrättning, test m.m.</a:t>
            </a:r>
            <a:endParaRPr lang="sv-SE" sz="1600" dirty="0">
              <a:cs typeface="Times New Roman"/>
            </a:endParaRPr>
          </a:p>
          <a:p>
            <a:pPr marL="0" indent="0">
              <a:buNone/>
            </a:pPr>
            <a:endParaRPr lang="sv-SE" sz="1600" dirty="0">
              <a:cs typeface="Times New Roman"/>
            </a:endParaRPr>
          </a:p>
          <a:p>
            <a:pPr marL="285750" indent="-285750"/>
            <a:r>
              <a:rPr lang="sv-SE" sz="1600" dirty="0"/>
              <a:t>I ärendeloggen (13/4) fanns ytterligare 72 ärenden inskrivna. Några av dessa är prioriterade och redan inplanerade för åtgärder april/maj. Övriga har ännu inte prioriterats och kanske inte ska åtgärdas - beslut är inte fattade än. </a:t>
            </a:r>
            <a:endParaRPr lang="sv-SE" sz="1600" dirty="0">
              <a:cs typeface="Times New Roman"/>
            </a:endParaRPr>
          </a:p>
          <a:p>
            <a:pPr marL="0" indent="0">
              <a:buNone/>
            </a:pPr>
            <a:endParaRPr lang="sv-SE" sz="1600" dirty="0">
              <a:cs typeface="Times New Roman"/>
            </a:endParaRPr>
          </a:p>
          <a:p>
            <a:pPr marL="285750" indent="-285750"/>
            <a:r>
              <a:rPr lang="sv-SE" sz="1600" dirty="0"/>
              <a:t>Högsta prioritet just nu har ärenden som innebär att vi kan "släcka de gamla systemen".</a:t>
            </a:r>
            <a:endParaRPr lang="sv-SE" sz="1600" dirty="0">
              <a:cs typeface="Times New Roman"/>
            </a:endParaRPr>
          </a:p>
          <a:p>
            <a:pPr marL="0" indent="0">
              <a:buNone/>
            </a:pPr>
            <a:endParaRPr lang="sv-SE" sz="1600" dirty="0">
              <a:cs typeface="Times New Roman"/>
            </a:endParaRPr>
          </a:p>
          <a:p>
            <a:pPr marL="285750" indent="-285750"/>
            <a:r>
              <a:rPr lang="sv-SE" sz="1600" dirty="0"/>
              <a:t>Tid/kostnad: Hittills har 125 timmar förbrukats till KST 411 (förvaltning) och 430 tim. till KST 431 (projekt). Totalt 555 konsulttimmar till en kostnad av 578 280kr (prognosen är att ITK håller budget).</a:t>
            </a:r>
            <a:endParaRPr lang="sv-SE" sz="1600" dirty="0">
              <a:cs typeface="Times New Roman"/>
            </a:endParaRPr>
          </a:p>
          <a:p>
            <a:pPr marL="0" indent="0">
              <a:buNone/>
            </a:pPr>
            <a:endParaRPr lang="sv-SE" sz="1600" dirty="0">
              <a:cs typeface="Times New Roman"/>
            </a:endParaRPr>
          </a:p>
          <a:p>
            <a:pPr marL="285750" indent="-285750"/>
            <a:r>
              <a:rPr lang="sv-SE" sz="1600" dirty="0"/>
              <a:t>Olika ärenden tar olika lång tid. 83 ärenden (inkl. planering adm.) har tagit ca. 7 tim. i snitt i konsultarbete. Det kommer att prioriteras bland de övriga 72 som är kvar och främst handlar det om att återställa funktioner som tidigare har funnits men inte gör det längre. Nya funktioner har tillkommit – men inte alla "gamla" har följt med – diskussion pågår även om en del av dem verkligen ska återställas.</a:t>
            </a:r>
            <a:endParaRPr lang="sv-SE" sz="1600" dirty="0">
              <a:cs typeface="Times New Roman"/>
            </a:endParaRPr>
          </a:p>
        </p:txBody>
      </p:sp>
      <p:sp>
        <p:nvSpPr>
          <p:cNvPr id="4" name="Platshållare för datum 3"/>
          <p:cNvSpPr>
            <a:spLocks noGrp="1"/>
          </p:cNvSpPr>
          <p:nvPr>
            <p:ph type="dt" sz="half" idx="10"/>
          </p:nvPr>
        </p:nvSpPr>
        <p:spPr/>
        <p:txBody>
          <a:bodyPr/>
          <a:lstStyle/>
          <a:p>
            <a:r>
              <a:rPr lang="sv-SE" altLang="sv-SE" sz="1200" b="0" dirty="0"/>
              <a:t>1  EAN </a:t>
            </a:r>
            <a:r>
              <a:rPr lang="sv-SE" altLang="sv-SE" sz="1200" b="0" dirty="0" err="1"/>
              <a:t>Ver</a:t>
            </a:r>
            <a:r>
              <a:rPr lang="sv-SE" altLang="sv-SE" sz="1200" b="0" dirty="0"/>
              <a:t> </a:t>
            </a:r>
            <a:r>
              <a:rPr lang="sv-SE" altLang="sv-SE" sz="1200" dirty="0" smtClean="0"/>
              <a:t>1.0</a:t>
            </a:r>
            <a:endParaRPr lang="sv-SE" altLang="sv-SE" sz="1200" b="0" dirty="0"/>
          </a:p>
        </p:txBody>
      </p:sp>
    </p:spTree>
    <p:extLst>
      <p:ext uri="{BB962C8B-B14F-4D97-AF65-F5344CB8AC3E}">
        <p14:creationId xmlns:p14="http://schemas.microsoft.com/office/powerpoint/2010/main" val="12513874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Vad krånglade mest 2021? </a:t>
            </a:r>
          </a:p>
        </p:txBody>
      </p:sp>
      <p:sp>
        <p:nvSpPr>
          <p:cNvPr id="3" name="Platshållare för innehåll 2"/>
          <p:cNvSpPr>
            <a:spLocks noGrp="1"/>
          </p:cNvSpPr>
          <p:nvPr>
            <p:ph idx="1"/>
          </p:nvPr>
        </p:nvSpPr>
        <p:spPr/>
        <p:txBody>
          <a:bodyPr/>
          <a:lstStyle/>
          <a:p>
            <a:pPr marL="285750" indent="-285750"/>
            <a:r>
              <a:rPr lang="sv-SE" sz="1800" dirty="0"/>
              <a:t>Tävlingsrapporter</a:t>
            </a:r>
            <a:endParaRPr lang="sv-SE" dirty="0"/>
          </a:p>
          <a:p>
            <a:pPr lvl="1"/>
            <a:r>
              <a:rPr lang="sv-SE" sz="1600" dirty="0"/>
              <a:t>Överföring av data från RB och BBO till </a:t>
            </a:r>
            <a:r>
              <a:rPr lang="sv-SE" sz="1600" i="1" dirty="0"/>
              <a:t>Ruter</a:t>
            </a:r>
            <a:r>
              <a:rPr lang="sv-SE" sz="1600" dirty="0"/>
              <a:t> och </a:t>
            </a:r>
            <a:r>
              <a:rPr lang="sv-SE" sz="1600" i="1" dirty="0"/>
              <a:t>Masken</a:t>
            </a:r>
            <a:r>
              <a:rPr lang="sv-SE" sz="1600" dirty="0"/>
              <a:t> – utvecklat gränssnitt, kända buggar finns kvar i RB/BBO som går via en Excell-snurra. </a:t>
            </a:r>
            <a:r>
              <a:rPr lang="sv-SE" sz="1600" dirty="0" err="1"/>
              <a:t>Funbridge</a:t>
            </a:r>
            <a:r>
              <a:rPr lang="sv-SE" sz="1600" dirty="0"/>
              <a:t> – har bollen, vi har gjort vad vi ska.</a:t>
            </a:r>
            <a:endParaRPr lang="sv-SE" sz="1600" dirty="0">
              <a:cs typeface="Times New Roman"/>
            </a:endParaRPr>
          </a:p>
          <a:p>
            <a:pPr marL="285750" indent="-285750"/>
            <a:r>
              <a:rPr lang="sv-SE" sz="1800" dirty="0"/>
              <a:t>Mästarpoäng</a:t>
            </a:r>
            <a:endParaRPr lang="sv-SE" sz="1800" dirty="0">
              <a:cs typeface="Times New Roman"/>
            </a:endParaRPr>
          </a:p>
          <a:p>
            <a:pPr lvl="1"/>
            <a:r>
              <a:rPr lang="sv-SE" sz="1600" dirty="0"/>
              <a:t>Problem som gett "fel" ranking. Mycket jobb nedlagt vad gäller indata, pågår arbete med listor.</a:t>
            </a:r>
            <a:endParaRPr lang="sv-SE" sz="1600" dirty="0">
              <a:cs typeface="Times New Roman"/>
            </a:endParaRPr>
          </a:p>
          <a:p>
            <a:pPr marL="285750" indent="-285750"/>
            <a:r>
              <a:rPr lang="sv-SE" sz="1800" dirty="0"/>
              <a:t>E-postutskick</a:t>
            </a:r>
            <a:endParaRPr lang="sv-SE" sz="1800" dirty="0">
              <a:cs typeface="Times New Roman"/>
            </a:endParaRPr>
          </a:p>
          <a:p>
            <a:pPr lvl="1"/>
            <a:r>
              <a:rPr lang="sv-SE" sz="1600" dirty="0"/>
              <a:t>Har inte fungerat till vissa domäner. Vi rättar vartefter vi upptäcker nya problem.</a:t>
            </a:r>
            <a:endParaRPr lang="sv-SE" sz="1600" dirty="0">
              <a:cs typeface="Times New Roman"/>
            </a:endParaRPr>
          </a:p>
          <a:p>
            <a:pPr marL="285750"/>
            <a:r>
              <a:rPr lang="sv-SE" sz="1800" dirty="0"/>
              <a:t>Kopplingen till SBFLEV och Klöver </a:t>
            </a:r>
            <a:endParaRPr lang="sv-SE" sz="1800" dirty="0">
              <a:cs typeface="Times New Roman"/>
            </a:endParaRPr>
          </a:p>
          <a:p>
            <a:pPr lvl="1"/>
            <a:r>
              <a:rPr lang="sv-SE" sz="1600" dirty="0"/>
              <a:t>Har gett merarbete, då data i dessa system inte alltid varit synkat, eller saknats i Masken i ett övergångsskede. De gamla systemen planeras att stängas i maj-21</a:t>
            </a:r>
            <a:r>
              <a:rPr lang="sv-SE" sz="1800" dirty="0"/>
              <a:t>.</a:t>
            </a:r>
            <a:endParaRPr lang="sv-SE" sz="1800" dirty="0">
              <a:cs typeface="Times New Roman"/>
            </a:endParaRPr>
          </a:p>
        </p:txBody>
      </p:sp>
      <p:sp>
        <p:nvSpPr>
          <p:cNvPr id="4" name="Platshållare för datum 3"/>
          <p:cNvSpPr>
            <a:spLocks noGrp="1"/>
          </p:cNvSpPr>
          <p:nvPr>
            <p:ph type="dt" sz="half" idx="10"/>
          </p:nvPr>
        </p:nvSpPr>
        <p:spPr/>
        <p:txBody>
          <a:bodyPr/>
          <a:lstStyle/>
          <a:p>
            <a:r>
              <a:rPr lang="sv-SE" altLang="sv-SE" sz="1200" b="0" dirty="0"/>
              <a:t>1  EAN </a:t>
            </a:r>
            <a:r>
              <a:rPr lang="sv-SE" altLang="sv-SE" sz="1200" b="0" dirty="0" err="1"/>
              <a:t>Ver</a:t>
            </a:r>
            <a:r>
              <a:rPr lang="sv-SE" altLang="sv-SE" sz="1200" b="0" dirty="0"/>
              <a:t> </a:t>
            </a:r>
            <a:r>
              <a:rPr lang="sv-SE" altLang="sv-SE" sz="1200" dirty="0" smtClean="0"/>
              <a:t>1.0</a:t>
            </a:r>
            <a:endParaRPr lang="sv-SE" altLang="sv-SE" sz="1200" b="0" dirty="0"/>
          </a:p>
        </p:txBody>
      </p:sp>
    </p:spTree>
    <p:extLst>
      <p:ext uri="{BB962C8B-B14F-4D97-AF65-F5344CB8AC3E}">
        <p14:creationId xmlns:p14="http://schemas.microsoft.com/office/powerpoint/2010/main" val="28605533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r>
              <a:rPr lang="sv-SE"/>
              <a:t>Handlingsplan</a:t>
            </a:r>
          </a:p>
        </p:txBody>
      </p:sp>
      <p:sp>
        <p:nvSpPr>
          <p:cNvPr id="3" name="Underrubrik 2"/>
          <p:cNvSpPr>
            <a:spLocks noGrp="1"/>
          </p:cNvSpPr>
          <p:nvPr>
            <p:ph type="subTitle" idx="1"/>
          </p:nvPr>
        </p:nvSpPr>
        <p:spPr/>
        <p:txBody>
          <a:bodyPr/>
          <a:lstStyle/>
          <a:p>
            <a:r>
              <a:rPr lang="sv-SE" dirty="0">
                <a:cs typeface="Times New Roman"/>
              </a:rPr>
              <a:t>Verksamhetsåret 2021-2022</a:t>
            </a:r>
            <a:endParaRPr lang="sv-SE" dirty="0"/>
          </a:p>
        </p:txBody>
      </p:sp>
    </p:spTree>
    <p:extLst>
      <p:ext uri="{BB962C8B-B14F-4D97-AF65-F5344CB8AC3E}">
        <p14:creationId xmlns:p14="http://schemas.microsoft.com/office/powerpoint/2010/main" val="1899213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Bildobjekt 9">
            <a:extLst>
              <a:ext uri="{FF2B5EF4-FFF2-40B4-BE49-F238E27FC236}">
                <a16:creationId xmlns="" xmlns:a16="http://schemas.microsoft.com/office/drawing/2014/main" id="{6121EEBE-D8FE-4306-9F6F-4FEBE33CA35E}"/>
              </a:ext>
            </a:extLst>
          </p:cNvPr>
          <p:cNvPicPr>
            <a:picLocks noChangeAspect="1"/>
          </p:cNvPicPr>
          <p:nvPr/>
        </p:nvPicPr>
        <p:blipFill>
          <a:blip r:embed="rId2"/>
          <a:stretch>
            <a:fillRect/>
          </a:stretch>
        </p:blipFill>
        <p:spPr>
          <a:xfrm>
            <a:off x="6293224" y="1115658"/>
            <a:ext cx="2743200" cy="1645920"/>
          </a:xfrm>
          <a:prstGeom prst="rect">
            <a:avLst/>
          </a:prstGeom>
        </p:spPr>
      </p:pic>
      <p:sp>
        <p:nvSpPr>
          <p:cNvPr id="2" name="Rubrik 1"/>
          <p:cNvSpPr>
            <a:spLocks noGrp="1"/>
          </p:cNvSpPr>
          <p:nvPr>
            <p:ph type="title"/>
          </p:nvPr>
        </p:nvSpPr>
        <p:spPr/>
        <p:txBody>
          <a:bodyPr/>
          <a:lstStyle/>
          <a:p>
            <a:r>
              <a:rPr lang="sv-SE" dirty="0"/>
              <a:t>Prioriterade </a:t>
            </a:r>
            <a:r>
              <a:rPr lang="sv-SE" dirty="0" smtClean="0"/>
              <a:t>områden</a:t>
            </a:r>
            <a:endParaRPr lang="sv-SE" dirty="0"/>
          </a:p>
        </p:txBody>
      </p:sp>
      <p:sp>
        <p:nvSpPr>
          <p:cNvPr id="3" name="Platshållare för innehåll 2"/>
          <p:cNvSpPr>
            <a:spLocks noGrp="1"/>
          </p:cNvSpPr>
          <p:nvPr>
            <p:ph idx="1"/>
          </p:nvPr>
        </p:nvSpPr>
        <p:spPr>
          <a:xfrm>
            <a:off x="457200" y="1219200"/>
            <a:ext cx="8229600" cy="4893190"/>
          </a:xfrm>
        </p:spPr>
        <p:txBody>
          <a:bodyPr/>
          <a:lstStyle/>
          <a:p>
            <a:r>
              <a:rPr lang="sv-SE" sz="1800" dirty="0"/>
              <a:t>Förvaltning (30%),</a:t>
            </a:r>
          </a:p>
          <a:p>
            <a:pPr lvl="1"/>
            <a:r>
              <a:rPr lang="sv-SE" sz="1600" dirty="0"/>
              <a:t> rättning av fel, mindre </a:t>
            </a:r>
            <a:r>
              <a:rPr lang="sv-SE" sz="1600" dirty="0" smtClean="0"/>
              <a:t>ändringar</a:t>
            </a:r>
          </a:p>
          <a:p>
            <a:pPr lvl="1"/>
            <a:endParaRPr lang="sv-SE" sz="1600" dirty="0">
              <a:cs typeface="Times New Roman"/>
            </a:endParaRPr>
          </a:p>
          <a:p>
            <a:r>
              <a:rPr lang="sv-SE" sz="1800" dirty="0">
                <a:cs typeface="Times New Roman"/>
              </a:rPr>
              <a:t>Kommunikation med medlemmar (25%)</a:t>
            </a:r>
          </a:p>
          <a:p>
            <a:pPr lvl="1"/>
            <a:r>
              <a:rPr lang="sv-SE" sz="1600" dirty="0"/>
              <a:t>Rapporter/statistik, epost-utskick, mästarpoäng, ranking, </a:t>
            </a:r>
            <a:r>
              <a:rPr lang="sv-SE" sz="1600" dirty="0" err="1"/>
              <a:t>hcp</a:t>
            </a:r>
            <a:r>
              <a:rPr lang="sv-SE" sz="1600" dirty="0"/>
              <a:t> </a:t>
            </a:r>
            <a:r>
              <a:rPr lang="sv-SE" sz="1600" dirty="0" smtClean="0"/>
              <a:t>mm</a:t>
            </a:r>
          </a:p>
          <a:p>
            <a:pPr lvl="1"/>
            <a:endParaRPr lang="sv-SE" sz="1600" dirty="0">
              <a:cs typeface="Times New Roman"/>
            </a:endParaRPr>
          </a:p>
          <a:p>
            <a:r>
              <a:rPr lang="sv-SE" sz="1800" dirty="0"/>
              <a:t>Klubbfunktioner som förenklar för funktionärer och medlemmar (25%)</a:t>
            </a:r>
            <a:endParaRPr lang="sv-SE" sz="1800" dirty="0">
              <a:cs typeface="Times New Roman"/>
            </a:endParaRPr>
          </a:p>
          <a:p>
            <a:pPr lvl="1"/>
            <a:r>
              <a:rPr lang="sv-SE" sz="1600" dirty="0" smtClean="0"/>
              <a:t>funktioner </a:t>
            </a:r>
            <a:r>
              <a:rPr lang="sv-SE" sz="1600" dirty="0"/>
              <a:t>som kostar lite med ger stor </a:t>
            </a:r>
            <a:r>
              <a:rPr lang="sv-SE" sz="1600" dirty="0" smtClean="0"/>
              <a:t>effekt</a:t>
            </a:r>
          </a:p>
          <a:p>
            <a:pPr lvl="1"/>
            <a:endParaRPr lang="sv-SE" sz="1600" dirty="0">
              <a:cs typeface="Times New Roman"/>
            </a:endParaRPr>
          </a:p>
          <a:p>
            <a:r>
              <a:rPr lang="sv-SE" sz="1800" dirty="0">
                <a:ea typeface="+mn-lt"/>
                <a:cs typeface="+mn-lt"/>
              </a:rPr>
              <a:t>GDPR (10%)</a:t>
            </a:r>
          </a:p>
          <a:p>
            <a:pPr lvl="1"/>
            <a:r>
              <a:rPr lang="sv-SE" sz="1600" dirty="0">
                <a:ea typeface="+mn-lt"/>
                <a:cs typeface="+mn-lt"/>
              </a:rPr>
              <a:t>säkerställa att SBF följer gällande lagar och regler vad gäller åtkomst och lagring av </a:t>
            </a:r>
            <a:r>
              <a:rPr lang="sv-SE" sz="1600" dirty="0" smtClean="0">
                <a:ea typeface="+mn-lt"/>
                <a:cs typeface="+mn-lt"/>
              </a:rPr>
              <a:t>data</a:t>
            </a:r>
          </a:p>
          <a:p>
            <a:pPr lvl="1"/>
            <a:endParaRPr lang="sv-SE" sz="1600" dirty="0">
              <a:ea typeface="+mn-lt"/>
              <a:cs typeface="+mn-lt"/>
            </a:endParaRPr>
          </a:p>
          <a:p>
            <a:r>
              <a:rPr lang="sv-SE" sz="1800" dirty="0">
                <a:ea typeface="+mn-lt"/>
                <a:cs typeface="+mn-lt"/>
              </a:rPr>
              <a:t>Ligamodul (10%)</a:t>
            </a:r>
          </a:p>
          <a:p>
            <a:pPr lvl="1"/>
            <a:r>
              <a:rPr lang="sv-SE" sz="1600" dirty="0">
                <a:ea typeface="+mn-lt"/>
                <a:cs typeface="+mn-lt"/>
              </a:rPr>
              <a:t>Förstudie för att fastställa vilka krav som finns på en sådan modul samt undersöka vilka alternativa tekniska lösningar som finns</a:t>
            </a:r>
          </a:p>
          <a:p>
            <a:pPr lvl="1"/>
            <a:r>
              <a:rPr lang="sv-SE" sz="1600" dirty="0">
                <a:ea typeface="+mn-lt"/>
                <a:cs typeface="+mn-lt"/>
              </a:rPr>
              <a:t>Fram tills ny lösning finns så görs mindre ändringar som anses nödvändiga för att få en acceptabel funktion i nuvarande lösning </a:t>
            </a:r>
            <a:endParaRPr lang="en-US" sz="1600" dirty="0">
              <a:ea typeface="+mn-lt"/>
              <a:cs typeface="+mn-lt"/>
            </a:endParaRPr>
          </a:p>
          <a:p>
            <a:endParaRPr lang="sv-SE" sz="1800" dirty="0">
              <a:cs typeface="Times New Roman"/>
            </a:endParaRPr>
          </a:p>
          <a:p>
            <a:endParaRPr lang="sv-SE" sz="1800" dirty="0">
              <a:cs typeface="Times New Roman"/>
            </a:endParaRPr>
          </a:p>
          <a:p>
            <a:endParaRPr lang="sv-SE" sz="1800" dirty="0">
              <a:cs typeface="Times New Roman"/>
            </a:endParaRPr>
          </a:p>
        </p:txBody>
      </p:sp>
      <p:sp>
        <p:nvSpPr>
          <p:cNvPr id="4" name="Platshållare för datum 3"/>
          <p:cNvSpPr>
            <a:spLocks noGrp="1"/>
          </p:cNvSpPr>
          <p:nvPr>
            <p:ph type="dt" sz="half" idx="10"/>
          </p:nvPr>
        </p:nvSpPr>
        <p:spPr/>
        <p:txBody>
          <a:bodyPr/>
          <a:lstStyle/>
          <a:p>
            <a:r>
              <a:rPr lang="sv-SE" altLang="sv-SE" sz="1200" b="0" dirty="0"/>
              <a:t>1  EAN </a:t>
            </a:r>
            <a:r>
              <a:rPr lang="sv-SE" altLang="sv-SE" sz="1200" b="0" dirty="0" err="1"/>
              <a:t>Ver</a:t>
            </a:r>
            <a:r>
              <a:rPr lang="sv-SE" altLang="sv-SE" sz="1200" b="0" dirty="0"/>
              <a:t> </a:t>
            </a:r>
            <a:r>
              <a:rPr lang="sv-SE" altLang="sv-SE" sz="1200" dirty="0" smtClean="0"/>
              <a:t>1.0</a:t>
            </a:r>
            <a:endParaRPr lang="sv-SE" altLang="sv-SE" sz="1200" b="0" dirty="0"/>
          </a:p>
        </p:txBody>
      </p:sp>
    </p:spTree>
    <p:extLst>
      <p:ext uri="{BB962C8B-B14F-4D97-AF65-F5344CB8AC3E}">
        <p14:creationId xmlns:p14="http://schemas.microsoft.com/office/powerpoint/2010/main" val="293890528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Information och </a:t>
            </a:r>
            <a:r>
              <a:rPr lang="sv-SE" dirty="0" smtClean="0"/>
              <a:t>program</a:t>
            </a:r>
            <a:endParaRPr lang="sv-SE" dirty="0"/>
          </a:p>
        </p:txBody>
      </p:sp>
      <p:sp>
        <p:nvSpPr>
          <p:cNvPr id="3" name="Platshållare för innehåll 2"/>
          <p:cNvSpPr>
            <a:spLocks noGrp="1"/>
          </p:cNvSpPr>
          <p:nvPr>
            <p:ph idx="1"/>
          </p:nvPr>
        </p:nvSpPr>
        <p:spPr>
          <a:xfrm>
            <a:off x="457200" y="1335989"/>
            <a:ext cx="8229600" cy="4525963"/>
          </a:xfrm>
        </p:spPr>
        <p:txBody>
          <a:bodyPr/>
          <a:lstStyle/>
          <a:p>
            <a:r>
              <a:rPr lang="sv-SE" sz="1800" dirty="0"/>
              <a:t>Vi behöver stänga våra gamla system – beslut om eventuella konsekvenser t.ex. arkiv behöver fattas</a:t>
            </a:r>
            <a:r>
              <a:rPr lang="sv-SE" sz="1800" dirty="0" smtClean="0"/>
              <a:t>.</a:t>
            </a:r>
          </a:p>
          <a:p>
            <a:endParaRPr lang="sv-SE" sz="1800" dirty="0"/>
          </a:p>
          <a:p>
            <a:r>
              <a:rPr lang="sv-SE" sz="1800" dirty="0"/>
              <a:t>Masken är ny och ersätter de gamla systemen. Betydligt effektivare och mindre tidskrävande för hantering av medlemsservice. Beslut behöver fattas om vissa funktioner som inte finns längre behöver ersättas eller inte. </a:t>
            </a:r>
            <a:endParaRPr lang="sv-SE" sz="1800" dirty="0" smtClean="0"/>
          </a:p>
          <a:p>
            <a:endParaRPr lang="sv-SE" sz="1800" dirty="0">
              <a:cs typeface="Times New Roman"/>
            </a:endParaRPr>
          </a:p>
          <a:p>
            <a:r>
              <a:rPr lang="sv-SE" sz="1800" dirty="0"/>
              <a:t>En uppgradering av Ruter kommer att ske under året. Systemet är omodernt och vi behöver börja fundera på hur en framtida lösning skall se ut. </a:t>
            </a:r>
            <a:endParaRPr lang="sv-SE" sz="1800" dirty="0" smtClean="0"/>
          </a:p>
          <a:p>
            <a:endParaRPr lang="sv-SE" sz="1800" dirty="0">
              <a:cs typeface="Times New Roman"/>
            </a:endParaRPr>
          </a:p>
          <a:p>
            <a:r>
              <a:rPr lang="sv-SE" sz="1800" dirty="0" err="1"/>
              <a:t>Visma</a:t>
            </a:r>
            <a:r>
              <a:rPr lang="sv-SE" sz="1800" dirty="0"/>
              <a:t> har sagts upp - använder endast plattformen, </a:t>
            </a:r>
            <a:r>
              <a:rPr lang="sv-SE" sz="1800" dirty="0" err="1"/>
              <a:t>Fortnox</a:t>
            </a:r>
            <a:r>
              <a:rPr lang="sv-SE" sz="1800" dirty="0"/>
              <a:t>, för vidare administration av ekonomi. En server (licens) kan avslutas med anledning av detta</a:t>
            </a:r>
            <a:r>
              <a:rPr lang="sv-SE" sz="1800" dirty="0" smtClean="0"/>
              <a:t>.</a:t>
            </a:r>
          </a:p>
          <a:p>
            <a:endParaRPr lang="sv-SE" sz="1800" dirty="0">
              <a:cs typeface="Times New Roman"/>
            </a:endParaRPr>
          </a:p>
          <a:p>
            <a:r>
              <a:rPr lang="sv-SE" sz="1800" dirty="0"/>
              <a:t>Medlem på nätet underhålls inte, men kan inte tas bort eftersom vi har ett arkiv där. Kassörer på klubbar behöver komma åt gamla Ruterkontot mm. Innehåller endast data, uppdateras inte - bör kunna stängas under nästa verksamhetsår</a:t>
            </a:r>
            <a:endParaRPr lang="sv-SE" sz="1800" dirty="0">
              <a:cs typeface="Times New Roman"/>
            </a:endParaRPr>
          </a:p>
          <a:p>
            <a:endParaRPr lang="sv-SE" dirty="0"/>
          </a:p>
        </p:txBody>
      </p:sp>
      <p:sp>
        <p:nvSpPr>
          <p:cNvPr id="4" name="Platshållare för datum 3"/>
          <p:cNvSpPr>
            <a:spLocks noGrp="1"/>
          </p:cNvSpPr>
          <p:nvPr>
            <p:ph type="dt" sz="half" idx="10"/>
          </p:nvPr>
        </p:nvSpPr>
        <p:spPr/>
        <p:txBody>
          <a:bodyPr/>
          <a:lstStyle/>
          <a:p>
            <a:r>
              <a:rPr lang="sv-SE" altLang="sv-SE" sz="1200" b="0" dirty="0"/>
              <a:t>1  EAN </a:t>
            </a:r>
            <a:r>
              <a:rPr lang="sv-SE" altLang="sv-SE" sz="1200" b="0" dirty="0" err="1"/>
              <a:t>Ver</a:t>
            </a:r>
            <a:r>
              <a:rPr lang="sv-SE" altLang="sv-SE" sz="1200" b="0" dirty="0"/>
              <a:t> </a:t>
            </a:r>
            <a:r>
              <a:rPr lang="sv-SE" altLang="sv-SE" sz="1200" dirty="0" smtClean="0"/>
              <a:t>1.0</a:t>
            </a:r>
            <a:endParaRPr lang="sv-SE" altLang="sv-SE" sz="1200" b="0" dirty="0"/>
          </a:p>
        </p:txBody>
      </p:sp>
    </p:spTree>
    <p:extLst>
      <p:ext uri="{BB962C8B-B14F-4D97-AF65-F5344CB8AC3E}">
        <p14:creationId xmlns:p14="http://schemas.microsoft.com/office/powerpoint/2010/main" val="13712221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IT Drift och </a:t>
            </a:r>
            <a:r>
              <a:rPr lang="sv-SE" dirty="0" smtClean="0"/>
              <a:t>Säkerhet</a:t>
            </a:r>
            <a:endParaRPr lang="sv-SE" dirty="0"/>
          </a:p>
        </p:txBody>
      </p:sp>
      <p:sp>
        <p:nvSpPr>
          <p:cNvPr id="3" name="Platshållare för innehåll 2"/>
          <p:cNvSpPr>
            <a:spLocks noGrp="1"/>
          </p:cNvSpPr>
          <p:nvPr>
            <p:ph idx="1"/>
          </p:nvPr>
        </p:nvSpPr>
        <p:spPr>
          <a:xfrm>
            <a:off x="457200" y="962247"/>
            <a:ext cx="8229600" cy="5406655"/>
          </a:xfrm>
        </p:spPr>
        <p:txBody>
          <a:bodyPr>
            <a:normAutofit/>
          </a:bodyPr>
          <a:lstStyle/>
          <a:p>
            <a:endParaRPr lang="sv-SE" sz="1800" dirty="0">
              <a:solidFill>
                <a:srgbClr val="FF0000"/>
              </a:solidFill>
              <a:cs typeface="Times New Roman"/>
            </a:endParaRPr>
          </a:p>
          <a:p>
            <a:r>
              <a:rPr lang="sv-SE" sz="1800" dirty="0"/>
              <a:t>GDPR </a:t>
            </a:r>
            <a:r>
              <a:rPr lang="sv-SE" sz="1800" dirty="0">
                <a:ea typeface="+mn-lt"/>
                <a:cs typeface="+mn-lt"/>
              </a:rPr>
              <a:t> </a:t>
            </a:r>
          </a:p>
          <a:p>
            <a:pPr lvl="1">
              <a:buAutoNum type="alphaLcParenR"/>
            </a:pPr>
            <a:r>
              <a:rPr lang="sv-SE" sz="1600" dirty="0">
                <a:ea typeface="+mn-lt"/>
                <a:cs typeface="+mn-lt"/>
              </a:rPr>
              <a:t>Ett aktivt godkännande från medlemmar om hantering av deras personuppgifter. I nuläget finns en text på brevet som medföljer inbetalningskortet i juni (tveksamt om det är hållbart), samt att det inte löser problemet med nytillkomna medlemmar under resterande del av året som inte använder inbetalnings-kortet och därmed inte tagit del av informationen.</a:t>
            </a:r>
            <a:endParaRPr lang="sv-SE" sz="1600" dirty="0">
              <a:cs typeface="Times New Roman"/>
            </a:endParaRPr>
          </a:p>
          <a:p>
            <a:pPr lvl="1">
              <a:buAutoNum type="alphaLcParenR"/>
            </a:pPr>
            <a:r>
              <a:rPr lang="sv-SE" sz="1600" dirty="0">
                <a:ea typeface="+mn-lt"/>
                <a:cs typeface="+mn-lt"/>
              </a:rPr>
              <a:t>Personuppgifter som ska raderas (avlidna, ej medlemmar längre, ej aktiva juniorer). Tidsaspekten för när uppgifter ska raderas, hur och vem som tar emot informationen på kansliet måste dokumenteras. I dag raderas uppgifter manuellt.</a:t>
            </a:r>
            <a:endParaRPr lang="sv-SE" sz="1600" i="1" dirty="0">
              <a:ea typeface="+mn-lt"/>
              <a:cs typeface="+mn-lt"/>
            </a:endParaRPr>
          </a:p>
          <a:p>
            <a:pPr lvl="1">
              <a:buAutoNum type="alphaLcParenR"/>
            </a:pPr>
            <a:r>
              <a:rPr lang="sv-SE" sz="1600" dirty="0">
                <a:ea typeface="+mn-lt"/>
                <a:cs typeface="+mn-lt"/>
              </a:rPr>
              <a:t>Möjlighet att ej godkänna publicering av exempelvis bild/namn på offentliga forum ex. Facebook/Youtube förutom SBF:s hemsida.</a:t>
            </a:r>
          </a:p>
          <a:p>
            <a:pPr marL="457200" lvl="1" indent="0">
              <a:buNone/>
            </a:pPr>
            <a:endParaRPr lang="sv-SE" sz="1400" dirty="0">
              <a:solidFill>
                <a:srgbClr val="FF0000"/>
              </a:solidFill>
              <a:ea typeface="+mn-lt"/>
              <a:cs typeface="+mn-lt"/>
            </a:endParaRPr>
          </a:p>
          <a:p>
            <a:r>
              <a:rPr lang="sv-SE" sz="1800" dirty="0" err="1">
                <a:ea typeface="+mn-lt"/>
                <a:cs typeface="+mn-lt"/>
              </a:rPr>
              <a:t>Htpps</a:t>
            </a:r>
            <a:r>
              <a:rPr lang="sv-SE" sz="1800" dirty="0">
                <a:ea typeface="+mn-lt"/>
                <a:cs typeface="+mn-lt"/>
              </a:rPr>
              <a:t> </a:t>
            </a:r>
            <a:r>
              <a:rPr lang="sv-SE" sz="1800" dirty="0" smtClean="0">
                <a:ea typeface="+mn-lt"/>
                <a:cs typeface="+mn-lt"/>
              </a:rPr>
              <a:t>översyn</a:t>
            </a:r>
          </a:p>
          <a:p>
            <a:pPr marL="0" indent="0">
              <a:buNone/>
            </a:pPr>
            <a:r>
              <a:rPr lang="sv-SE" sz="1800" dirty="0">
                <a:ea typeface="+mn-lt"/>
                <a:cs typeface="+mn-lt"/>
              </a:rPr>
              <a:t>	</a:t>
            </a:r>
            <a:r>
              <a:rPr lang="sv-SE" sz="1600" dirty="0" smtClean="0">
                <a:ea typeface="+mn-lt"/>
                <a:cs typeface="+mn-lt"/>
              </a:rPr>
              <a:t>Nu när vi har stängt ner de gamla </a:t>
            </a:r>
            <a:r>
              <a:rPr lang="sv-SE" sz="1600" dirty="0" err="1" smtClean="0">
                <a:ea typeface="+mn-lt"/>
                <a:cs typeface="+mn-lt"/>
              </a:rPr>
              <a:t>kanslisystemen</a:t>
            </a:r>
            <a:r>
              <a:rPr lang="sv-SE" sz="1600" dirty="0" smtClean="0">
                <a:ea typeface="+mn-lt"/>
                <a:cs typeface="+mn-lt"/>
              </a:rPr>
              <a:t> har vi bara kopplingen till Spader 	som innebär ett problem men det kan vi komma runt med en egen ingång till siten. Vi 	räknar med att under nästa år ha allt på BIT sidorna i https</a:t>
            </a:r>
            <a:r>
              <a:rPr lang="sv-SE" sz="1600" dirty="0">
                <a:ea typeface="+mn-lt"/>
                <a:cs typeface="+mn-lt"/>
              </a:rPr>
              <a:t>:</a:t>
            </a:r>
            <a:r>
              <a:rPr lang="sv-SE" sz="1600" dirty="0" smtClean="0">
                <a:ea typeface="+mn-lt"/>
                <a:cs typeface="+mn-lt"/>
              </a:rPr>
              <a:t> dvs säkra sidor. </a:t>
            </a:r>
            <a:endParaRPr lang="sv-SE" sz="1600" dirty="0">
              <a:ea typeface="+mn-lt"/>
              <a:cs typeface="+mn-lt"/>
            </a:endParaRPr>
          </a:p>
          <a:p>
            <a:pPr marL="0" indent="0">
              <a:buNone/>
            </a:pPr>
            <a:r>
              <a:rPr lang="sv-SE" sz="1800" dirty="0">
                <a:ea typeface="+mn-lt"/>
                <a:cs typeface="+mn-lt"/>
              </a:rPr>
              <a:t>      </a:t>
            </a:r>
            <a:endParaRPr lang="sv-SE" sz="1600" dirty="0">
              <a:ea typeface="+mn-lt"/>
              <a:cs typeface="+mn-lt"/>
            </a:endParaRPr>
          </a:p>
        </p:txBody>
      </p:sp>
      <p:sp>
        <p:nvSpPr>
          <p:cNvPr id="4" name="Platshållare för datum 3"/>
          <p:cNvSpPr>
            <a:spLocks noGrp="1"/>
          </p:cNvSpPr>
          <p:nvPr>
            <p:ph type="dt" sz="half" idx="10"/>
          </p:nvPr>
        </p:nvSpPr>
        <p:spPr/>
        <p:txBody>
          <a:bodyPr/>
          <a:lstStyle/>
          <a:p>
            <a:r>
              <a:rPr lang="sv-SE" altLang="sv-SE" sz="1200" b="0" dirty="0"/>
              <a:t>1  EAN </a:t>
            </a:r>
            <a:r>
              <a:rPr lang="sv-SE" altLang="sv-SE" sz="1200" b="0" dirty="0" err="1"/>
              <a:t>Ver</a:t>
            </a:r>
            <a:r>
              <a:rPr lang="sv-SE" altLang="sv-SE" sz="1200" b="0" dirty="0"/>
              <a:t> </a:t>
            </a:r>
            <a:r>
              <a:rPr lang="sv-SE" altLang="sv-SE" sz="1200" dirty="0" smtClean="0"/>
              <a:t>1.0</a:t>
            </a:r>
            <a:endParaRPr lang="sv-SE" altLang="sv-SE" sz="1200" b="0" dirty="0"/>
          </a:p>
        </p:txBody>
      </p:sp>
    </p:spTree>
    <p:extLst>
      <p:ext uri="{BB962C8B-B14F-4D97-AF65-F5344CB8AC3E}">
        <p14:creationId xmlns:p14="http://schemas.microsoft.com/office/powerpoint/2010/main" val="19663142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57200" y="274638"/>
            <a:ext cx="8229600" cy="913252"/>
          </a:xfrm>
        </p:spPr>
        <p:txBody>
          <a:bodyPr/>
          <a:lstStyle/>
          <a:p>
            <a:r>
              <a:rPr lang="sv-SE" dirty="0"/>
              <a:t>IT Support och </a:t>
            </a:r>
            <a:r>
              <a:rPr lang="sv-SE" dirty="0" smtClean="0"/>
              <a:t>Relationer</a:t>
            </a:r>
            <a:endParaRPr lang="sv-SE" dirty="0"/>
          </a:p>
        </p:txBody>
      </p:sp>
      <p:sp>
        <p:nvSpPr>
          <p:cNvPr id="3" name="Platshållare för innehåll 2"/>
          <p:cNvSpPr>
            <a:spLocks noGrp="1"/>
          </p:cNvSpPr>
          <p:nvPr>
            <p:ph idx="1"/>
          </p:nvPr>
        </p:nvSpPr>
        <p:spPr>
          <a:xfrm>
            <a:off x="457200" y="1186653"/>
            <a:ext cx="8229600" cy="5486201"/>
          </a:xfrm>
        </p:spPr>
        <p:txBody>
          <a:bodyPr/>
          <a:lstStyle/>
          <a:p>
            <a:pPr marL="0" indent="0">
              <a:buNone/>
            </a:pPr>
            <a:r>
              <a:rPr lang="sv-SE" sz="1800" b="1" dirty="0">
                <a:cs typeface="Times New Roman"/>
              </a:rPr>
              <a:t>V</a:t>
            </a:r>
            <a:r>
              <a:rPr lang="sv-SE" sz="1600" b="1" dirty="0">
                <a:cs typeface="Times New Roman"/>
              </a:rPr>
              <a:t>år kommunikation idag:</a:t>
            </a:r>
          </a:p>
          <a:p>
            <a:pPr marL="285750" indent="-285750"/>
            <a:r>
              <a:rPr lang="sv-SE" sz="1600" dirty="0"/>
              <a:t>Kansliet – ger support till medlemmar</a:t>
            </a:r>
            <a:endParaRPr lang="sv-SE" sz="1600" dirty="0">
              <a:cs typeface="Times New Roman"/>
            </a:endParaRPr>
          </a:p>
          <a:p>
            <a:pPr lvl="1">
              <a:buAutoNum type="alphaLcParenR"/>
            </a:pPr>
            <a:r>
              <a:rPr lang="sv-SE" sz="1200" dirty="0"/>
              <a:t>Hantering av/information om funktioner.</a:t>
            </a:r>
            <a:endParaRPr lang="sv-SE" sz="1200" dirty="0">
              <a:cs typeface="Times New Roman"/>
            </a:endParaRPr>
          </a:p>
          <a:p>
            <a:pPr lvl="1">
              <a:buAutoNum type="alphaLcParenR"/>
            </a:pPr>
            <a:r>
              <a:rPr lang="sv-SE" sz="1200" dirty="0"/>
              <a:t>Korrigering av eventuella "fel" på sidor och liknande av mindre komplicerad karaktär.</a:t>
            </a:r>
            <a:endParaRPr lang="sv-SE" sz="1200" dirty="0">
              <a:cs typeface="Times New Roman"/>
            </a:endParaRPr>
          </a:p>
          <a:p>
            <a:pPr lvl="1">
              <a:buAutoNum type="alphaLcParenR"/>
            </a:pPr>
            <a:r>
              <a:rPr lang="sv-SE" sz="1200" dirty="0">
                <a:cs typeface="Times New Roman"/>
              </a:rPr>
              <a:t>Insamlande av önskemål om utveckling från medlemmar som förs vidare till IT-ärenden.</a:t>
            </a:r>
          </a:p>
          <a:p>
            <a:pPr marL="285750" indent="-285750"/>
            <a:r>
              <a:rPr lang="sv-SE" sz="1600" dirty="0" err="1" smtClean="0"/>
              <a:t>IT-Konsulter</a:t>
            </a:r>
            <a:r>
              <a:rPr lang="sv-SE" sz="1600" dirty="0" smtClean="0"/>
              <a:t> </a:t>
            </a:r>
            <a:r>
              <a:rPr lang="sv-SE" sz="1600" dirty="0"/>
              <a:t>– support till kansliet</a:t>
            </a:r>
            <a:endParaRPr lang="sv-SE" sz="1600" dirty="0">
              <a:cs typeface="Times New Roman"/>
            </a:endParaRPr>
          </a:p>
          <a:p>
            <a:pPr lvl="1">
              <a:buAutoNum type="alphaLcParenR"/>
            </a:pPr>
            <a:r>
              <a:rPr lang="sv-SE" sz="1200" dirty="0">
                <a:ea typeface="+mn-lt"/>
                <a:cs typeface="+mn-lt"/>
              </a:rPr>
              <a:t>Kansliets personal kontaktar IT-konsulter för eventuella "fel" på sidor av mer komplicerad karaktär.</a:t>
            </a:r>
          </a:p>
          <a:p>
            <a:pPr lvl="1">
              <a:buAutoNum type="alphaLcParenR"/>
            </a:pPr>
            <a:r>
              <a:rPr lang="sv-SE" sz="1200" dirty="0">
                <a:ea typeface="+mn-lt"/>
                <a:cs typeface="+mn-lt"/>
              </a:rPr>
              <a:t>Samarbete i förvaltningsgruppen där nyutveckling testas och felsöks tillsammans.</a:t>
            </a:r>
          </a:p>
          <a:p>
            <a:pPr marL="285750" indent="-285750"/>
            <a:r>
              <a:rPr lang="sv-SE" sz="1600" dirty="0" err="1" smtClean="0">
                <a:ea typeface="+mn-lt"/>
                <a:cs typeface="+mn-lt"/>
              </a:rPr>
              <a:t>Interlan</a:t>
            </a:r>
            <a:r>
              <a:rPr lang="sv-SE" sz="1600" dirty="0">
                <a:ea typeface="+mn-lt"/>
                <a:cs typeface="+mn-lt"/>
              </a:rPr>
              <a:t> – support till kansliet för stödsystem</a:t>
            </a:r>
            <a:endParaRPr lang="sv-SE" sz="1600" dirty="0">
              <a:cs typeface="Times New Roman"/>
            </a:endParaRPr>
          </a:p>
          <a:p>
            <a:pPr lvl="1">
              <a:buAutoNum type="alphaLcParenR"/>
            </a:pPr>
            <a:r>
              <a:rPr lang="sv-SE" sz="1200" dirty="0">
                <a:cs typeface="Times New Roman"/>
              </a:rPr>
              <a:t>Kansliets personal kontaktar för support till direkt stöd i systemen (kraschar?!), verktyg som inte fungerar etc.</a:t>
            </a:r>
          </a:p>
          <a:p>
            <a:pPr marL="0" indent="0">
              <a:buNone/>
            </a:pPr>
            <a:endParaRPr lang="sv-SE" sz="1600" b="1" dirty="0" smtClean="0">
              <a:ea typeface="+mn-lt"/>
              <a:cs typeface="+mn-lt"/>
            </a:endParaRPr>
          </a:p>
          <a:p>
            <a:pPr marL="0" indent="0">
              <a:buNone/>
            </a:pPr>
            <a:r>
              <a:rPr lang="sv-SE" sz="1600" b="1" dirty="0" smtClean="0">
                <a:ea typeface="+mn-lt"/>
                <a:cs typeface="+mn-lt"/>
              </a:rPr>
              <a:t>Planering/samarbeten</a:t>
            </a:r>
            <a:endParaRPr lang="sv-SE" dirty="0"/>
          </a:p>
          <a:p>
            <a:pPr marL="0" indent="0">
              <a:buNone/>
            </a:pPr>
            <a:r>
              <a:rPr lang="sv-SE" sz="1600" dirty="0">
                <a:ea typeface="+mn-lt"/>
                <a:cs typeface="+mn-lt"/>
              </a:rPr>
              <a:t>"BIT-möten" genomförs 1g/v (Brenning deltar 1g/mån). På mötet följs pågående ärenden upp och nya ärenden prioriteras och planeras både kort-och långsiktigt. ITK representerats av Eva An., kansliet av Johan/Carina och </a:t>
            </a:r>
            <a:r>
              <a:rPr lang="sv-SE" sz="1600" dirty="0" err="1">
                <a:ea typeface="+mn-lt"/>
                <a:cs typeface="+mn-lt"/>
              </a:rPr>
              <a:t>Suz</a:t>
            </a:r>
            <a:r>
              <a:rPr lang="sv-SE" sz="1600" dirty="0">
                <a:ea typeface="+mn-lt"/>
                <a:cs typeface="+mn-lt"/>
              </a:rPr>
              <a:t> leder mötet.</a:t>
            </a:r>
            <a:endParaRPr lang="sv-SE" sz="1600" dirty="0">
              <a:cs typeface="Times New Roman"/>
            </a:endParaRPr>
          </a:p>
          <a:p>
            <a:pPr lvl="1">
              <a:buAutoNum type="alphaLcParenR"/>
            </a:pPr>
            <a:r>
              <a:rPr lang="sv-SE" sz="1200" dirty="0"/>
              <a:t>En anställd, Johan, ingår i IT-förvaltningsgruppen – har ett odefinierat uppdrag idag men fungerar som en "spindel i nätet" (uppdraget bör definieras).</a:t>
            </a:r>
            <a:endParaRPr lang="sv-SE" sz="1200" dirty="0">
              <a:cs typeface="Times New Roman"/>
            </a:endParaRPr>
          </a:p>
          <a:p>
            <a:pPr lvl="1">
              <a:buAutoNum type="alphaLcParenR"/>
            </a:pPr>
            <a:r>
              <a:rPr lang="sv-SE" sz="1200" dirty="0">
                <a:ea typeface="+mn-lt"/>
                <a:cs typeface="+mn-lt"/>
              </a:rPr>
              <a:t>Styrelsens </a:t>
            </a:r>
            <a:r>
              <a:rPr lang="sv-SE" sz="1200" dirty="0"/>
              <a:t>(ITK) långsiktiga och övergripande prioriteringar bör tydliggöras och budgeteras för tydlig styrning inför kommande V-år då BIT projektets avslutats.</a:t>
            </a:r>
            <a:endParaRPr lang="sv-SE" sz="1200" dirty="0">
              <a:cs typeface="Times New Roman"/>
            </a:endParaRPr>
          </a:p>
          <a:p>
            <a:pPr lvl="1">
              <a:buAutoNum type="alphaLcParenR"/>
            </a:pPr>
            <a:r>
              <a:rPr lang="sv-SE" sz="1200" dirty="0">
                <a:cs typeface="Times New Roman"/>
              </a:rPr>
              <a:t>Samarbetet med övriga kommittéer - framförallt TK - bör tydliggöras då konsultarbeten som utförs i "tävlingsverksamhet" ligger utanför ITK:s budget (lägre taxa). Vem prioriterar och fattar besluten?</a:t>
            </a:r>
          </a:p>
          <a:p>
            <a:pPr marL="0" indent="0">
              <a:buNone/>
            </a:pPr>
            <a:endParaRPr lang="sv-SE" dirty="0">
              <a:solidFill>
                <a:srgbClr val="FF0000"/>
              </a:solidFill>
              <a:cs typeface="Times New Roman"/>
            </a:endParaRPr>
          </a:p>
        </p:txBody>
      </p:sp>
      <p:sp>
        <p:nvSpPr>
          <p:cNvPr id="4" name="Platshållare för datum 3"/>
          <p:cNvSpPr>
            <a:spLocks noGrp="1"/>
          </p:cNvSpPr>
          <p:nvPr>
            <p:ph type="dt" sz="half" idx="10"/>
          </p:nvPr>
        </p:nvSpPr>
        <p:spPr/>
        <p:txBody>
          <a:bodyPr/>
          <a:lstStyle/>
          <a:p>
            <a:r>
              <a:rPr lang="sv-SE" altLang="sv-SE" sz="1200" b="0" dirty="0"/>
              <a:t>1  EAN </a:t>
            </a:r>
            <a:r>
              <a:rPr lang="sv-SE" altLang="sv-SE" sz="1200" b="0" dirty="0" err="1"/>
              <a:t>Ver</a:t>
            </a:r>
            <a:r>
              <a:rPr lang="sv-SE" altLang="sv-SE" sz="1200" b="0" dirty="0"/>
              <a:t> </a:t>
            </a:r>
            <a:r>
              <a:rPr lang="sv-SE" altLang="sv-SE" sz="1200" dirty="0" smtClean="0"/>
              <a:t>1.0</a:t>
            </a:r>
            <a:endParaRPr lang="sv-SE" altLang="sv-SE" sz="1200" b="0" dirty="0"/>
          </a:p>
        </p:txBody>
      </p:sp>
    </p:spTree>
    <p:extLst>
      <p:ext uri="{BB962C8B-B14F-4D97-AF65-F5344CB8AC3E}">
        <p14:creationId xmlns:p14="http://schemas.microsoft.com/office/powerpoint/2010/main" val="18692056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IT Strategi inledning</a:t>
            </a:r>
          </a:p>
        </p:txBody>
      </p:sp>
      <p:sp>
        <p:nvSpPr>
          <p:cNvPr id="3" name="Platshållare för innehåll 2"/>
          <p:cNvSpPr>
            <a:spLocks noGrp="1"/>
          </p:cNvSpPr>
          <p:nvPr>
            <p:ph idx="1"/>
          </p:nvPr>
        </p:nvSpPr>
        <p:spPr/>
        <p:txBody>
          <a:bodyPr/>
          <a:lstStyle/>
          <a:p>
            <a:r>
              <a:rPr lang="sv-SE" sz="1800" dirty="0"/>
              <a:t>En IT-strategi beskriver en handlingsplan för att IT-verksamheten inom SBF på bästa sätt ska stödja SBF verksamhetsmål.</a:t>
            </a:r>
          </a:p>
          <a:p>
            <a:endParaRPr lang="sv-SE" sz="1800" dirty="0"/>
          </a:p>
          <a:p>
            <a:r>
              <a:rPr lang="sv-SE" sz="1800" dirty="0"/>
              <a:t>IT-strategin omfattar bara IT-stöd till SBF:s verksamhetssystem.</a:t>
            </a:r>
            <a:endParaRPr lang="sv-SE" sz="1800" dirty="0">
              <a:cs typeface="Times New Roman"/>
            </a:endParaRPr>
          </a:p>
          <a:p>
            <a:endParaRPr lang="sv-SE" sz="1800" dirty="0"/>
          </a:p>
          <a:p>
            <a:r>
              <a:rPr lang="sv-SE" sz="1800" dirty="0"/>
              <a:t>IT-strategin är i första hand en handlingsplan för nästkommande verksamhetsår, men kikar också längre fram på frågor som kräver planering eller finansiering under flera verksamhetsår.</a:t>
            </a:r>
            <a:endParaRPr lang="sv-SE" sz="1800" dirty="0">
              <a:cs typeface="Times New Roman"/>
            </a:endParaRPr>
          </a:p>
          <a:p>
            <a:endParaRPr lang="sv-SE" dirty="0"/>
          </a:p>
        </p:txBody>
      </p:sp>
      <p:sp>
        <p:nvSpPr>
          <p:cNvPr id="4" name="Platshållare för datum 3"/>
          <p:cNvSpPr>
            <a:spLocks noGrp="1"/>
          </p:cNvSpPr>
          <p:nvPr>
            <p:ph type="dt" sz="half" idx="10"/>
          </p:nvPr>
        </p:nvSpPr>
        <p:spPr/>
        <p:txBody>
          <a:bodyPr/>
          <a:lstStyle/>
          <a:p>
            <a:r>
              <a:rPr lang="sv-SE" altLang="sv-SE" sz="1200" b="0" dirty="0"/>
              <a:t>1  EAN </a:t>
            </a:r>
            <a:r>
              <a:rPr lang="sv-SE" altLang="sv-SE" sz="1200" b="0" dirty="0" err="1"/>
              <a:t>Ver</a:t>
            </a:r>
            <a:r>
              <a:rPr lang="sv-SE" altLang="sv-SE" sz="1200" b="0" dirty="0"/>
              <a:t> </a:t>
            </a:r>
            <a:r>
              <a:rPr lang="sv-SE" altLang="sv-SE" sz="1200" dirty="0" smtClean="0"/>
              <a:t>1.0</a:t>
            </a:r>
            <a:endParaRPr lang="sv-SE" altLang="sv-SE" sz="1200" b="0" dirty="0"/>
          </a:p>
        </p:txBody>
      </p:sp>
    </p:spTree>
    <p:extLst>
      <p:ext uri="{BB962C8B-B14F-4D97-AF65-F5344CB8AC3E}">
        <p14:creationId xmlns:p14="http://schemas.microsoft.com/office/powerpoint/2010/main" val="21296394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Budget och </a:t>
            </a:r>
            <a:r>
              <a:rPr lang="sv-SE" dirty="0" smtClean="0"/>
              <a:t>Resursfördelning</a:t>
            </a:r>
            <a:endParaRPr lang="sv-SE" dirty="0"/>
          </a:p>
        </p:txBody>
      </p:sp>
      <p:sp>
        <p:nvSpPr>
          <p:cNvPr id="3" name="Platshållare för innehåll 2"/>
          <p:cNvSpPr>
            <a:spLocks noGrp="1"/>
          </p:cNvSpPr>
          <p:nvPr>
            <p:ph idx="1"/>
          </p:nvPr>
        </p:nvSpPr>
        <p:spPr>
          <a:xfrm>
            <a:off x="457200" y="1600200"/>
            <a:ext cx="8229600" cy="4663812"/>
          </a:xfrm>
        </p:spPr>
        <p:txBody>
          <a:bodyPr/>
          <a:lstStyle/>
          <a:p>
            <a:pPr>
              <a:spcBef>
                <a:spcPts val="600"/>
              </a:spcBef>
              <a:buFont typeface="Arial,Sans-Serif"/>
              <a:buChar char="•"/>
            </a:pPr>
            <a:endParaRPr lang="sv-SE" sz="1800" dirty="0">
              <a:solidFill>
                <a:srgbClr val="FF0000"/>
              </a:solidFill>
              <a:ea typeface="+mn-lt"/>
              <a:cs typeface="+mn-lt"/>
            </a:endParaRPr>
          </a:p>
          <a:p>
            <a:pPr>
              <a:spcBef>
                <a:spcPts val="600"/>
              </a:spcBef>
              <a:buFont typeface="Arial,Sans-Serif"/>
              <a:buChar char="•"/>
            </a:pPr>
            <a:r>
              <a:rPr lang="sv-SE" sz="1800" dirty="0">
                <a:ea typeface="+mn-lt"/>
                <a:cs typeface="+mn-lt"/>
              </a:rPr>
              <a:t>Dagens muntliga avtal med våra konsulter bör formaliseras skriftligen i avtal. Översynen av avtalen kan innebära en ev. förhandling om nya arvodesnivåer.</a:t>
            </a:r>
          </a:p>
          <a:p>
            <a:pPr marL="0" indent="0">
              <a:spcBef>
                <a:spcPts val="600"/>
              </a:spcBef>
              <a:buNone/>
            </a:pPr>
            <a:endParaRPr lang="sv-SE" sz="1800" dirty="0">
              <a:ea typeface="+mn-lt"/>
              <a:cs typeface="+mn-lt"/>
            </a:endParaRPr>
          </a:p>
          <a:p>
            <a:pPr>
              <a:spcBef>
                <a:spcPts val="600"/>
              </a:spcBef>
              <a:buFont typeface="Arial,Sans-Serif"/>
              <a:buChar char="•"/>
            </a:pPr>
            <a:r>
              <a:rPr lang="sv-SE" sz="1800" dirty="0">
                <a:ea typeface="+mn-lt"/>
                <a:cs typeface="+mn-lt"/>
              </a:rPr>
              <a:t>Det har tidigare funnits anställda </a:t>
            </a:r>
            <a:r>
              <a:rPr lang="sv-SE" sz="1800" dirty="0" err="1">
                <a:ea typeface="+mn-lt"/>
                <a:cs typeface="+mn-lt"/>
              </a:rPr>
              <a:t>IT-tekniker</a:t>
            </a:r>
            <a:r>
              <a:rPr lang="sv-SE" sz="1800" dirty="0">
                <a:ea typeface="+mn-lt"/>
                <a:cs typeface="+mn-lt"/>
              </a:rPr>
              <a:t> på SBF som arbetat med administrativa funktioner; hemsida, ekonomiservice, medlemsservice etc. Är detta idag ärenden som ska läggas helt på våra konsulter eller är det en bemanningsfråga?</a:t>
            </a:r>
            <a:endParaRPr lang="en-US" sz="1800" dirty="0">
              <a:ea typeface="+mn-lt"/>
              <a:cs typeface="+mn-lt"/>
            </a:endParaRPr>
          </a:p>
          <a:p>
            <a:pPr>
              <a:spcBef>
                <a:spcPts val="600"/>
              </a:spcBef>
              <a:buFont typeface="Arial,Sans-Serif"/>
              <a:buChar char="•"/>
            </a:pPr>
            <a:endParaRPr lang="sv-SE" sz="1800" dirty="0">
              <a:solidFill>
                <a:srgbClr val="FF0000"/>
              </a:solidFill>
              <a:cs typeface="Times New Roman"/>
            </a:endParaRPr>
          </a:p>
        </p:txBody>
      </p:sp>
      <p:sp>
        <p:nvSpPr>
          <p:cNvPr id="4" name="Platshållare för datum 3"/>
          <p:cNvSpPr>
            <a:spLocks noGrp="1"/>
          </p:cNvSpPr>
          <p:nvPr>
            <p:ph type="dt" sz="half" idx="10"/>
          </p:nvPr>
        </p:nvSpPr>
        <p:spPr/>
        <p:txBody>
          <a:bodyPr/>
          <a:lstStyle/>
          <a:p>
            <a:r>
              <a:rPr lang="sv-SE" altLang="sv-SE" sz="1200" b="0" dirty="0"/>
              <a:t>1  EAN </a:t>
            </a:r>
            <a:r>
              <a:rPr lang="sv-SE" altLang="sv-SE" sz="1200" b="0" dirty="0" err="1"/>
              <a:t>Ver</a:t>
            </a:r>
            <a:r>
              <a:rPr lang="sv-SE" altLang="sv-SE" sz="1200" b="0" dirty="0"/>
              <a:t> </a:t>
            </a:r>
            <a:r>
              <a:rPr lang="sv-SE" altLang="sv-SE" sz="1200" dirty="0" smtClean="0"/>
              <a:t>1.0</a:t>
            </a:r>
            <a:endParaRPr lang="sv-SE" altLang="sv-SE" sz="1200" b="0" dirty="0"/>
          </a:p>
        </p:txBody>
      </p:sp>
    </p:spTree>
    <p:extLst>
      <p:ext uri="{BB962C8B-B14F-4D97-AF65-F5344CB8AC3E}">
        <p14:creationId xmlns:p14="http://schemas.microsoft.com/office/powerpoint/2010/main" val="26502304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57200" y="200210"/>
            <a:ext cx="8229600" cy="1143000"/>
          </a:xfrm>
        </p:spPr>
        <p:txBody>
          <a:bodyPr/>
          <a:lstStyle/>
          <a:p>
            <a:r>
              <a:rPr lang="sv-SE" dirty="0"/>
              <a:t>Önskemål för </a:t>
            </a:r>
            <a:r>
              <a:rPr lang="sv-SE" dirty="0" smtClean="0"/>
              <a:t>framtiden</a:t>
            </a:r>
            <a:endParaRPr lang="sv-SE" dirty="0"/>
          </a:p>
        </p:txBody>
      </p:sp>
      <p:sp>
        <p:nvSpPr>
          <p:cNvPr id="3" name="Platshållare för innehåll 2"/>
          <p:cNvSpPr>
            <a:spLocks noGrp="1"/>
          </p:cNvSpPr>
          <p:nvPr>
            <p:ph idx="1"/>
          </p:nvPr>
        </p:nvSpPr>
        <p:spPr>
          <a:xfrm>
            <a:off x="457200" y="1174898"/>
            <a:ext cx="8229600" cy="4525963"/>
          </a:xfrm>
        </p:spPr>
        <p:txBody>
          <a:bodyPr/>
          <a:lstStyle/>
          <a:p>
            <a:r>
              <a:rPr lang="sv-SE" sz="1800" dirty="0"/>
              <a:t>Dagens lagmodul i BIT behöver </a:t>
            </a:r>
            <a:r>
              <a:rPr lang="sv-SE" sz="1800" dirty="0" smtClean="0"/>
              <a:t>ersättas</a:t>
            </a:r>
          </a:p>
          <a:p>
            <a:pPr lvl="1"/>
            <a:r>
              <a:rPr lang="sv-SE" sz="1400" dirty="0" smtClean="0"/>
              <a:t>Förstudie påbörjas under kommande år</a:t>
            </a:r>
          </a:p>
          <a:p>
            <a:pPr lvl="1"/>
            <a:endParaRPr lang="sv-SE" sz="1400" dirty="0" smtClean="0"/>
          </a:p>
          <a:p>
            <a:r>
              <a:rPr lang="sv-SE" sz="1800" dirty="0" smtClean="0"/>
              <a:t>Ny </a:t>
            </a:r>
            <a:r>
              <a:rPr lang="sv-SE" sz="1800" dirty="0"/>
              <a:t>layout för första sidan i </a:t>
            </a:r>
            <a:r>
              <a:rPr lang="sv-SE" sz="1800" dirty="0" smtClean="0"/>
              <a:t>BIT</a:t>
            </a:r>
          </a:p>
          <a:p>
            <a:pPr lvl="1"/>
            <a:r>
              <a:rPr lang="sv-SE" sz="1400" dirty="0" smtClean="0"/>
              <a:t>Bör av tekniska orsaker göras i samband med uppgradering till </a:t>
            </a:r>
            <a:r>
              <a:rPr lang="sv-SE" sz="1400" dirty="0" err="1" smtClean="0"/>
              <a:t>Drupal</a:t>
            </a:r>
            <a:r>
              <a:rPr lang="sv-SE" sz="1400" dirty="0" smtClean="0"/>
              <a:t> 9</a:t>
            </a:r>
          </a:p>
          <a:p>
            <a:endParaRPr lang="sv-SE" sz="1800" dirty="0"/>
          </a:p>
          <a:p>
            <a:r>
              <a:rPr lang="sv-SE" sz="1800" dirty="0"/>
              <a:t>Webbaserat </a:t>
            </a:r>
            <a:r>
              <a:rPr lang="sv-SE" sz="1800" dirty="0" smtClean="0"/>
              <a:t>beräkningsprogram</a:t>
            </a:r>
          </a:p>
          <a:p>
            <a:pPr lvl="1"/>
            <a:r>
              <a:rPr lang="sv-SE" sz="1400" dirty="0" smtClean="0"/>
              <a:t>Inom ett par år behöver Ruter bytas ut. </a:t>
            </a:r>
          </a:p>
          <a:p>
            <a:pPr marL="0" indent="0">
              <a:buNone/>
            </a:pPr>
            <a:endParaRPr lang="sv-SE" sz="1800" dirty="0">
              <a:cs typeface="Times New Roman"/>
            </a:endParaRPr>
          </a:p>
          <a:p>
            <a:r>
              <a:rPr lang="sv-SE" sz="1800" dirty="0"/>
              <a:t>Prestanda bör ses över och troligen </a:t>
            </a:r>
            <a:r>
              <a:rPr lang="sv-SE" sz="1800" dirty="0" smtClean="0"/>
              <a:t>förbättras</a:t>
            </a:r>
          </a:p>
          <a:p>
            <a:pPr lvl="1"/>
            <a:r>
              <a:rPr lang="sv-SE" sz="1400" dirty="0" smtClean="0"/>
              <a:t>Tidigare problem med prestanda förväntas återkomma när normal volymer återkommer</a:t>
            </a:r>
          </a:p>
          <a:p>
            <a:pPr marL="0" indent="0">
              <a:buNone/>
            </a:pPr>
            <a:endParaRPr lang="sv-SE" sz="1800" dirty="0"/>
          </a:p>
          <a:p>
            <a:r>
              <a:rPr lang="sv-SE" sz="1800" dirty="0"/>
              <a:t>Plattform för utbildning/info, typ </a:t>
            </a:r>
            <a:r>
              <a:rPr lang="sv-SE" sz="1800" dirty="0" err="1"/>
              <a:t>You</a:t>
            </a:r>
            <a:r>
              <a:rPr lang="sv-SE" sz="1800" dirty="0"/>
              <a:t> </a:t>
            </a:r>
            <a:r>
              <a:rPr lang="sv-SE" sz="1800" dirty="0" err="1" smtClean="0"/>
              <a:t>Tube</a:t>
            </a:r>
            <a:endParaRPr lang="sv-SE" sz="1800" dirty="0" smtClean="0"/>
          </a:p>
          <a:p>
            <a:pPr lvl="1"/>
            <a:r>
              <a:rPr lang="sv-SE" sz="1400" dirty="0" smtClean="0"/>
              <a:t>Behöver diskuteras hur en sådan ska se ut</a:t>
            </a:r>
          </a:p>
          <a:p>
            <a:pPr marL="0" indent="0">
              <a:buNone/>
            </a:pPr>
            <a:endParaRPr lang="sv-SE" sz="1800" dirty="0"/>
          </a:p>
          <a:p>
            <a:r>
              <a:rPr lang="sv-SE" sz="1800" dirty="0"/>
              <a:t>Info till icke medlemmar länkar, kurser </a:t>
            </a:r>
            <a:r>
              <a:rPr lang="sv-SE" sz="1800" dirty="0" smtClean="0"/>
              <a:t>mm</a:t>
            </a:r>
          </a:p>
          <a:p>
            <a:pPr lvl="1"/>
            <a:r>
              <a:rPr lang="sv-SE" sz="1400" dirty="0" smtClean="0"/>
              <a:t>Länkar behöver läggas till och ses över</a:t>
            </a:r>
            <a:endParaRPr lang="sv-SE" sz="1400" dirty="0"/>
          </a:p>
          <a:p>
            <a:endParaRPr lang="sv-SE" sz="1800" dirty="0"/>
          </a:p>
        </p:txBody>
      </p:sp>
      <p:sp>
        <p:nvSpPr>
          <p:cNvPr id="4" name="Platshållare för datum 3"/>
          <p:cNvSpPr>
            <a:spLocks noGrp="1"/>
          </p:cNvSpPr>
          <p:nvPr>
            <p:ph type="dt" sz="half" idx="10"/>
          </p:nvPr>
        </p:nvSpPr>
        <p:spPr/>
        <p:txBody>
          <a:bodyPr/>
          <a:lstStyle/>
          <a:p>
            <a:r>
              <a:rPr lang="sv-SE" altLang="sv-SE" sz="1200" b="0" dirty="0"/>
              <a:t>1  EAN </a:t>
            </a:r>
            <a:r>
              <a:rPr lang="sv-SE" altLang="sv-SE" sz="1200" b="0" dirty="0" err="1"/>
              <a:t>Ver</a:t>
            </a:r>
            <a:r>
              <a:rPr lang="sv-SE" altLang="sv-SE" sz="1200" b="0" dirty="0"/>
              <a:t> </a:t>
            </a:r>
            <a:r>
              <a:rPr lang="sv-SE" altLang="sv-SE" sz="1200" dirty="0" smtClean="0"/>
              <a:t>1.0</a:t>
            </a:r>
            <a:endParaRPr lang="sv-SE" altLang="sv-SE" sz="1200" b="0" dirty="0"/>
          </a:p>
        </p:txBody>
      </p:sp>
    </p:spTree>
    <p:extLst>
      <p:ext uri="{BB962C8B-B14F-4D97-AF65-F5344CB8AC3E}">
        <p14:creationId xmlns:p14="http://schemas.microsoft.com/office/powerpoint/2010/main" val="12407745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r>
              <a:rPr lang="sv-SE"/>
              <a:t>IT Strategi</a:t>
            </a:r>
          </a:p>
        </p:txBody>
      </p:sp>
      <p:sp>
        <p:nvSpPr>
          <p:cNvPr id="3" name="Underrubrik 2"/>
          <p:cNvSpPr>
            <a:spLocks noGrp="1"/>
          </p:cNvSpPr>
          <p:nvPr>
            <p:ph type="subTitle" idx="1"/>
          </p:nvPr>
        </p:nvSpPr>
        <p:spPr/>
        <p:txBody>
          <a:bodyPr/>
          <a:lstStyle/>
          <a:p>
            <a:r>
              <a:rPr lang="sv-SE"/>
              <a:t>Förslag till beslut av styrelsen</a:t>
            </a:r>
          </a:p>
        </p:txBody>
      </p:sp>
    </p:spTree>
    <p:extLst>
      <p:ext uri="{BB962C8B-B14F-4D97-AF65-F5344CB8AC3E}">
        <p14:creationId xmlns:p14="http://schemas.microsoft.com/office/powerpoint/2010/main" val="356349111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Förslag till IT Strategi</a:t>
            </a:r>
          </a:p>
        </p:txBody>
      </p:sp>
      <p:sp>
        <p:nvSpPr>
          <p:cNvPr id="3" name="Platshållare för text 2"/>
          <p:cNvSpPr>
            <a:spLocks noGrp="1"/>
          </p:cNvSpPr>
          <p:nvPr>
            <p:ph type="body" idx="1"/>
          </p:nvPr>
        </p:nvSpPr>
        <p:spPr>
          <a:xfrm>
            <a:off x="297713" y="1681163"/>
            <a:ext cx="4331436" cy="823912"/>
          </a:xfrm>
        </p:spPr>
        <p:txBody>
          <a:bodyPr/>
          <a:lstStyle/>
          <a:p>
            <a:r>
              <a:rPr lang="sv-SE" dirty="0"/>
              <a:t>Kommande </a:t>
            </a:r>
            <a:r>
              <a:rPr lang="sv-SE" dirty="0" smtClean="0"/>
              <a:t>verksamhetsår (22)</a:t>
            </a:r>
            <a:endParaRPr lang="sv-SE" dirty="0"/>
          </a:p>
        </p:txBody>
      </p:sp>
      <p:sp>
        <p:nvSpPr>
          <p:cNvPr id="4" name="Platshållare för innehåll 3"/>
          <p:cNvSpPr>
            <a:spLocks noGrp="1"/>
          </p:cNvSpPr>
          <p:nvPr>
            <p:ph sz="half" idx="2"/>
          </p:nvPr>
        </p:nvSpPr>
        <p:spPr/>
        <p:txBody>
          <a:bodyPr/>
          <a:lstStyle/>
          <a:p>
            <a:r>
              <a:rPr lang="sv-SE" sz="1800" dirty="0"/>
              <a:t>Under året kommer arbetet med förvaltning, kommunikation med medlemmar och klubbfunktioner att prioriteras. </a:t>
            </a:r>
            <a:endParaRPr lang="sv-SE" dirty="0"/>
          </a:p>
          <a:p>
            <a:r>
              <a:rPr lang="sv-SE" sz="1800" dirty="0">
                <a:cs typeface="Times New Roman"/>
              </a:rPr>
              <a:t>En förstudie kommer att ske för att </a:t>
            </a:r>
            <a:r>
              <a:rPr lang="sv-SE" sz="1800" dirty="0" err="1">
                <a:cs typeface="Times New Roman"/>
              </a:rPr>
              <a:t>kravställa</a:t>
            </a:r>
            <a:r>
              <a:rPr lang="sv-SE" sz="1800" dirty="0">
                <a:cs typeface="Times New Roman"/>
              </a:rPr>
              <a:t> en lagmodul samt titta på lösningar</a:t>
            </a:r>
          </a:p>
          <a:p>
            <a:r>
              <a:rPr lang="sv-SE" sz="1800" dirty="0">
                <a:cs typeface="Times New Roman"/>
              </a:rPr>
              <a:t>Inga stora utvecklingar är planerade för kommande år, vilket gör att budgeten för </a:t>
            </a:r>
            <a:r>
              <a:rPr lang="sv-SE" sz="1800" dirty="0" smtClean="0">
                <a:cs typeface="Times New Roman"/>
              </a:rPr>
              <a:t>förvaltning torde </a:t>
            </a:r>
            <a:r>
              <a:rPr lang="sv-SE" sz="1800" dirty="0">
                <a:cs typeface="Times New Roman"/>
              </a:rPr>
              <a:t>kunna ligga kvar på samma nivå.</a:t>
            </a:r>
          </a:p>
          <a:p>
            <a:endParaRPr lang="sv-SE" dirty="0">
              <a:cs typeface="Times New Roman"/>
            </a:endParaRPr>
          </a:p>
        </p:txBody>
      </p:sp>
      <p:sp>
        <p:nvSpPr>
          <p:cNvPr id="5" name="Platshållare för text 4"/>
          <p:cNvSpPr>
            <a:spLocks noGrp="1"/>
          </p:cNvSpPr>
          <p:nvPr>
            <p:ph type="body" sz="quarter" idx="3"/>
          </p:nvPr>
        </p:nvSpPr>
        <p:spPr>
          <a:xfrm>
            <a:off x="4629149" y="1681163"/>
            <a:ext cx="4514851" cy="823912"/>
          </a:xfrm>
        </p:spPr>
        <p:txBody>
          <a:bodyPr/>
          <a:lstStyle/>
          <a:p>
            <a:r>
              <a:rPr lang="sv-SE" dirty="0"/>
              <a:t>Följande </a:t>
            </a:r>
            <a:r>
              <a:rPr lang="sv-SE" dirty="0" smtClean="0"/>
              <a:t>verksamhetsår (23-25)</a:t>
            </a:r>
            <a:endParaRPr lang="sv-SE" dirty="0"/>
          </a:p>
        </p:txBody>
      </p:sp>
      <p:sp>
        <p:nvSpPr>
          <p:cNvPr id="6" name="Platshållare för innehåll 5"/>
          <p:cNvSpPr>
            <a:spLocks noGrp="1"/>
          </p:cNvSpPr>
          <p:nvPr>
            <p:ph sz="quarter" idx="4"/>
          </p:nvPr>
        </p:nvSpPr>
        <p:spPr/>
        <p:txBody>
          <a:bodyPr/>
          <a:lstStyle/>
          <a:p>
            <a:pPr marL="0" indent="0">
              <a:buNone/>
            </a:pPr>
            <a:r>
              <a:rPr lang="sv-SE" sz="1800" dirty="0">
                <a:cs typeface="Times New Roman"/>
              </a:rPr>
              <a:t>På ett par års sikt kommer det att krävas investeringar i</a:t>
            </a:r>
            <a:endParaRPr lang="sv-SE" sz="1800" dirty="0"/>
          </a:p>
          <a:p>
            <a:pPr>
              <a:buFont typeface="Arial"/>
              <a:buChar char="•"/>
            </a:pPr>
            <a:r>
              <a:rPr lang="sv-SE" sz="1800" dirty="0"/>
              <a:t>Alternativ lösning för dagens Ruter system</a:t>
            </a:r>
            <a:endParaRPr lang="sv-SE" dirty="0">
              <a:cs typeface="Times New Roman"/>
            </a:endParaRPr>
          </a:p>
          <a:p>
            <a:pPr>
              <a:buFont typeface="Arial"/>
              <a:buChar char="•"/>
            </a:pPr>
            <a:r>
              <a:rPr lang="sv-SE" sz="1800" dirty="0"/>
              <a:t>Lagmodul</a:t>
            </a:r>
            <a:endParaRPr lang="sv-SE" dirty="0">
              <a:cs typeface="Times New Roman"/>
            </a:endParaRPr>
          </a:p>
          <a:p>
            <a:pPr>
              <a:buFont typeface="Arial"/>
              <a:buChar char="•"/>
            </a:pPr>
            <a:r>
              <a:rPr lang="sv-SE" sz="1800" dirty="0">
                <a:cs typeface="Times New Roman"/>
              </a:rPr>
              <a:t>Uppgradering till </a:t>
            </a:r>
            <a:r>
              <a:rPr lang="sv-SE" sz="1800" dirty="0" err="1">
                <a:cs typeface="Times New Roman"/>
              </a:rPr>
              <a:t>Drupal</a:t>
            </a:r>
            <a:r>
              <a:rPr lang="sv-SE" sz="1800" dirty="0">
                <a:cs typeface="Times New Roman"/>
              </a:rPr>
              <a:t> </a:t>
            </a:r>
            <a:r>
              <a:rPr lang="sv-SE" sz="1800" dirty="0" smtClean="0">
                <a:cs typeface="Times New Roman"/>
              </a:rPr>
              <a:t>9 och uppdatering av hemsidan</a:t>
            </a:r>
            <a:endParaRPr lang="sv-SE" sz="1800" dirty="0">
              <a:cs typeface="Times New Roman"/>
            </a:endParaRPr>
          </a:p>
          <a:p>
            <a:pPr>
              <a:buFont typeface="Arial"/>
              <a:buChar char="•"/>
            </a:pPr>
            <a:r>
              <a:rPr lang="sv-SE" sz="1800" dirty="0">
                <a:cs typeface="Times New Roman"/>
              </a:rPr>
              <a:t>Eventuellt ett ärendehanteringssystem</a:t>
            </a:r>
          </a:p>
          <a:p>
            <a:pPr marL="0" indent="0">
              <a:buNone/>
            </a:pPr>
            <a:endParaRPr lang="sv-SE" sz="1800" dirty="0">
              <a:cs typeface="Times New Roman"/>
            </a:endParaRPr>
          </a:p>
        </p:txBody>
      </p:sp>
      <p:sp>
        <p:nvSpPr>
          <p:cNvPr id="7" name="Platshållare för datum 6"/>
          <p:cNvSpPr>
            <a:spLocks noGrp="1"/>
          </p:cNvSpPr>
          <p:nvPr>
            <p:ph type="dt" sz="half" idx="10"/>
          </p:nvPr>
        </p:nvSpPr>
        <p:spPr/>
        <p:txBody>
          <a:bodyPr/>
          <a:lstStyle/>
          <a:p>
            <a:r>
              <a:rPr lang="sv-SE" altLang="sv-SE" sz="1200" b="0" dirty="0"/>
              <a:t>1  EAN </a:t>
            </a:r>
            <a:r>
              <a:rPr lang="sv-SE" altLang="sv-SE" sz="1200" b="0" dirty="0" err="1"/>
              <a:t>Ver</a:t>
            </a:r>
            <a:r>
              <a:rPr lang="sv-SE" altLang="sv-SE" sz="1200" b="0" dirty="0"/>
              <a:t> </a:t>
            </a:r>
            <a:r>
              <a:rPr lang="sv-SE" altLang="sv-SE" sz="1200" b="0" dirty="0" smtClean="0"/>
              <a:t>1.0</a:t>
            </a:r>
            <a:endParaRPr lang="sv-SE" altLang="sv-SE" sz="1200" b="0" dirty="0"/>
          </a:p>
        </p:txBody>
      </p:sp>
    </p:spTree>
    <p:extLst>
      <p:ext uri="{BB962C8B-B14F-4D97-AF65-F5344CB8AC3E}">
        <p14:creationId xmlns:p14="http://schemas.microsoft.com/office/powerpoint/2010/main" val="3423297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Innehåll</a:t>
            </a:r>
          </a:p>
        </p:txBody>
      </p:sp>
      <p:sp>
        <p:nvSpPr>
          <p:cNvPr id="4" name="Platshållare för innehåll 3"/>
          <p:cNvSpPr>
            <a:spLocks noGrp="1"/>
          </p:cNvSpPr>
          <p:nvPr>
            <p:ph sz="half" idx="2"/>
          </p:nvPr>
        </p:nvSpPr>
        <p:spPr>
          <a:xfrm>
            <a:off x="630238" y="1844824"/>
            <a:ext cx="3868737" cy="3684588"/>
          </a:xfrm>
        </p:spPr>
        <p:txBody>
          <a:bodyPr/>
          <a:lstStyle/>
          <a:p>
            <a:pPr marL="0" indent="0">
              <a:buNone/>
            </a:pPr>
            <a:r>
              <a:rPr lang="sv-SE" sz="1800"/>
              <a:t>SBF Verksamhetsmål 2022</a:t>
            </a:r>
          </a:p>
          <a:p>
            <a:endParaRPr lang="sv-SE" sz="1800"/>
          </a:p>
          <a:p>
            <a:pPr marL="0" indent="0">
              <a:buNone/>
            </a:pPr>
            <a:r>
              <a:rPr lang="sv-SE" sz="1800"/>
              <a:t>Nuläget</a:t>
            </a:r>
          </a:p>
          <a:p>
            <a:pPr lvl="1">
              <a:buFont typeface="Arial" panose="020B0604020202020204" pitchFamily="34" charset="0"/>
              <a:buChar char="•"/>
            </a:pPr>
            <a:r>
              <a:rPr lang="sv-SE" sz="1800"/>
              <a:t>Systemkarta </a:t>
            </a:r>
          </a:p>
          <a:p>
            <a:pPr lvl="1">
              <a:buFont typeface="Arial" panose="020B0604020202020204" pitchFamily="34" charset="0"/>
              <a:buChar char="•"/>
            </a:pPr>
            <a:r>
              <a:rPr lang="sv-SE" sz="1800"/>
              <a:t>Processmodell </a:t>
            </a:r>
          </a:p>
          <a:p>
            <a:pPr lvl="1">
              <a:buFont typeface="Arial" panose="020B0604020202020204" pitchFamily="34" charset="0"/>
              <a:buChar char="•"/>
            </a:pPr>
            <a:r>
              <a:rPr lang="sv-SE" sz="1800"/>
              <a:t>Förvaltningsmodell</a:t>
            </a:r>
          </a:p>
          <a:p>
            <a:pPr lvl="1">
              <a:buFont typeface="Arial" panose="020B0604020202020204" pitchFamily="34" charset="0"/>
              <a:buChar char="•"/>
            </a:pPr>
            <a:r>
              <a:rPr lang="sv-SE" sz="1800"/>
              <a:t>Avtal</a:t>
            </a:r>
          </a:p>
          <a:p>
            <a:pPr lvl="1">
              <a:buFont typeface="Arial" panose="020B0604020202020204" pitchFamily="34" charset="0"/>
              <a:buChar char="•"/>
            </a:pPr>
            <a:r>
              <a:rPr lang="sv-SE" sz="1800"/>
              <a:t>Aktivitetslistan</a:t>
            </a:r>
          </a:p>
          <a:p>
            <a:pPr lvl="1">
              <a:buFont typeface="Arial" panose="020B0604020202020204" pitchFamily="34" charset="0"/>
              <a:buChar char="•"/>
            </a:pPr>
            <a:r>
              <a:rPr lang="sv-SE" sz="1800"/>
              <a:t>Problem innevarade verksamhetsår</a:t>
            </a:r>
          </a:p>
          <a:p>
            <a:pPr lvl="1">
              <a:buFont typeface="Arial" panose="020B0604020202020204" pitchFamily="34" charset="0"/>
              <a:buChar char="•"/>
            </a:pPr>
            <a:r>
              <a:rPr lang="sv-SE" sz="1800"/>
              <a:t>Prioriterade områden 2022</a:t>
            </a:r>
          </a:p>
          <a:p>
            <a:endParaRPr lang="sv-SE" sz="1800"/>
          </a:p>
        </p:txBody>
      </p:sp>
      <p:sp>
        <p:nvSpPr>
          <p:cNvPr id="6" name="Platshållare för innehåll 5"/>
          <p:cNvSpPr>
            <a:spLocks noGrp="1"/>
          </p:cNvSpPr>
          <p:nvPr>
            <p:ph sz="quarter" idx="4"/>
          </p:nvPr>
        </p:nvSpPr>
        <p:spPr>
          <a:xfrm>
            <a:off x="4596493" y="1875056"/>
            <a:ext cx="3887788" cy="3684588"/>
          </a:xfrm>
        </p:spPr>
        <p:txBody>
          <a:bodyPr/>
          <a:lstStyle/>
          <a:p>
            <a:pPr marL="0" indent="0">
              <a:buNone/>
            </a:pPr>
            <a:r>
              <a:rPr lang="sv-SE" sz="1800" dirty="0"/>
              <a:t>Handlingsplan</a:t>
            </a:r>
          </a:p>
          <a:p>
            <a:pPr lvl="1">
              <a:buFont typeface="Arial" panose="020B0604020202020204" pitchFamily="34" charset="0"/>
              <a:buChar char="•"/>
            </a:pPr>
            <a:r>
              <a:rPr lang="sv-SE" sz="1800" dirty="0"/>
              <a:t>Prioriterade områden</a:t>
            </a:r>
            <a:endParaRPr lang="sv-SE" sz="1800" dirty="0">
              <a:cs typeface="Times New Roman"/>
            </a:endParaRPr>
          </a:p>
          <a:p>
            <a:pPr lvl="1">
              <a:buFont typeface="Arial" panose="020B0604020202020204" pitchFamily="34" charset="0"/>
              <a:buChar char="•"/>
            </a:pPr>
            <a:r>
              <a:rPr lang="sv-SE" sz="1800" dirty="0"/>
              <a:t>Information och Program</a:t>
            </a:r>
            <a:endParaRPr lang="sv-SE" sz="1800" dirty="0">
              <a:cs typeface="Times New Roman"/>
            </a:endParaRPr>
          </a:p>
          <a:p>
            <a:pPr lvl="1">
              <a:buFont typeface="Arial" panose="020B0604020202020204" pitchFamily="34" charset="0"/>
              <a:buChar char="•"/>
            </a:pPr>
            <a:r>
              <a:rPr lang="sv-SE" sz="1800" dirty="0"/>
              <a:t>IT Drift och Säkerhet</a:t>
            </a:r>
            <a:endParaRPr lang="sv-SE" sz="1800" dirty="0">
              <a:cs typeface="Times New Roman"/>
            </a:endParaRPr>
          </a:p>
          <a:p>
            <a:pPr lvl="1">
              <a:buFont typeface="Arial" panose="020B0604020202020204" pitchFamily="34" charset="0"/>
              <a:buChar char="•"/>
            </a:pPr>
            <a:r>
              <a:rPr lang="sv-SE" sz="1800" dirty="0"/>
              <a:t>IT Support och Relationer</a:t>
            </a:r>
            <a:endParaRPr lang="sv-SE" sz="1800" dirty="0">
              <a:cs typeface="Times New Roman"/>
            </a:endParaRPr>
          </a:p>
          <a:p>
            <a:pPr lvl="1">
              <a:buFont typeface="Arial" panose="020B0604020202020204" pitchFamily="34" charset="0"/>
              <a:buChar char="•"/>
            </a:pPr>
            <a:r>
              <a:rPr lang="sv-SE" sz="1800" dirty="0"/>
              <a:t>Budget och Resursfördelning</a:t>
            </a:r>
            <a:endParaRPr lang="sv-SE" sz="1800" dirty="0">
              <a:cs typeface="Times New Roman"/>
            </a:endParaRPr>
          </a:p>
          <a:p>
            <a:pPr lvl="1">
              <a:buFont typeface="Arial" panose="020B0604020202020204" pitchFamily="34" charset="0"/>
              <a:buChar char="•"/>
            </a:pPr>
            <a:r>
              <a:rPr lang="sv-SE" sz="1800" dirty="0"/>
              <a:t>Önskemål inför framtiden</a:t>
            </a:r>
            <a:endParaRPr lang="sv-SE" sz="1800" dirty="0">
              <a:cs typeface="Times New Roman"/>
            </a:endParaRPr>
          </a:p>
          <a:p>
            <a:pPr lvl="1">
              <a:buFont typeface="Arial" panose="020B0604020202020204" pitchFamily="34" charset="0"/>
              <a:buChar char="•"/>
            </a:pPr>
            <a:endParaRPr lang="sv-SE" sz="1800"/>
          </a:p>
          <a:p>
            <a:pPr marL="0" indent="0">
              <a:buNone/>
            </a:pPr>
            <a:r>
              <a:rPr lang="sv-SE" sz="1800" dirty="0"/>
              <a:t>IT-strategi – förslag till beslut</a:t>
            </a:r>
          </a:p>
          <a:p>
            <a:pPr lvl="1">
              <a:buFont typeface="Arial" panose="020B0604020202020204" pitchFamily="34" charset="0"/>
              <a:buChar char="•"/>
            </a:pPr>
            <a:endParaRPr lang="sv-SE" sz="1800"/>
          </a:p>
          <a:p>
            <a:pPr marL="914400" lvl="2" indent="0">
              <a:buNone/>
            </a:pPr>
            <a:endParaRPr lang="sv-SE" sz="1800"/>
          </a:p>
          <a:p>
            <a:pPr marL="914400" lvl="2" indent="0">
              <a:buNone/>
            </a:pPr>
            <a:endParaRPr lang="sv-SE" sz="1800"/>
          </a:p>
          <a:p>
            <a:pPr marL="914400" lvl="2" indent="0">
              <a:buNone/>
            </a:pPr>
            <a:endParaRPr lang="sv-SE" sz="1000"/>
          </a:p>
          <a:p>
            <a:pPr lvl="1"/>
            <a:endParaRPr lang="sv-SE" sz="1400"/>
          </a:p>
        </p:txBody>
      </p:sp>
      <p:sp>
        <p:nvSpPr>
          <p:cNvPr id="7" name="Platshållare för datum 6"/>
          <p:cNvSpPr>
            <a:spLocks noGrp="1"/>
          </p:cNvSpPr>
          <p:nvPr>
            <p:ph type="dt" sz="half" idx="10"/>
          </p:nvPr>
        </p:nvSpPr>
        <p:spPr/>
        <p:txBody>
          <a:bodyPr/>
          <a:lstStyle/>
          <a:p>
            <a:r>
              <a:rPr lang="sv-SE" altLang="sv-SE" sz="1200" b="0" dirty="0"/>
              <a:t>1  EAN </a:t>
            </a:r>
            <a:r>
              <a:rPr lang="sv-SE" altLang="sv-SE" sz="1200" b="0" dirty="0" err="1"/>
              <a:t>Ver</a:t>
            </a:r>
            <a:r>
              <a:rPr lang="sv-SE" altLang="sv-SE" sz="1200" b="0" dirty="0"/>
              <a:t> 1.0</a:t>
            </a:r>
          </a:p>
        </p:txBody>
      </p:sp>
    </p:spTree>
    <p:extLst>
      <p:ext uri="{BB962C8B-B14F-4D97-AF65-F5344CB8AC3E}">
        <p14:creationId xmlns:p14="http://schemas.microsoft.com/office/powerpoint/2010/main" val="24594449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ctrTitle"/>
          </p:nvPr>
        </p:nvSpPr>
        <p:spPr>
          <a:xfrm>
            <a:off x="1043608" y="2042319"/>
            <a:ext cx="6858000" cy="2387600"/>
          </a:xfrm>
        </p:spPr>
        <p:txBody>
          <a:bodyPr/>
          <a:lstStyle/>
          <a:p>
            <a:r>
              <a:rPr lang="sv-SE"/>
              <a:t>SBF Verksamhetsmål 2021</a:t>
            </a:r>
          </a:p>
        </p:txBody>
      </p:sp>
    </p:spTree>
    <p:extLst>
      <p:ext uri="{BB962C8B-B14F-4D97-AF65-F5344CB8AC3E}">
        <p14:creationId xmlns:p14="http://schemas.microsoft.com/office/powerpoint/2010/main" val="36522381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SBF Mål 2022</a:t>
            </a:r>
          </a:p>
        </p:txBody>
      </p:sp>
      <p:sp>
        <p:nvSpPr>
          <p:cNvPr id="3" name="Platshållare för innehåll 2"/>
          <p:cNvSpPr>
            <a:spLocks noGrp="1"/>
          </p:cNvSpPr>
          <p:nvPr>
            <p:ph idx="1"/>
          </p:nvPr>
        </p:nvSpPr>
        <p:spPr/>
        <p:txBody>
          <a:bodyPr/>
          <a:lstStyle/>
          <a:p>
            <a:r>
              <a:rPr lang="sv-SE" sz="1800" dirty="0"/>
              <a:t>Mot bakgrund av pandemin som härjat detta år är det absolut viktigaste målet för nästkommande år att få tillbaka medlemmarna till spel ute på klubbarna.</a:t>
            </a:r>
            <a:endParaRPr lang="sv-SE" sz="1800" dirty="0">
              <a:cs typeface="Times New Roman"/>
            </a:endParaRPr>
          </a:p>
          <a:p>
            <a:pPr marL="0" indent="0">
              <a:buNone/>
            </a:pPr>
            <a:endParaRPr lang="sv-SE" sz="1800" dirty="0">
              <a:cs typeface="Times New Roman"/>
            </a:endParaRPr>
          </a:p>
          <a:p>
            <a:r>
              <a:rPr lang="sv-SE" sz="1800" dirty="0"/>
              <a:t>Fortsatt arbete med tillväxt genom:</a:t>
            </a:r>
            <a:endParaRPr lang="sv-SE" sz="1600" dirty="0">
              <a:cs typeface="Times New Roman"/>
            </a:endParaRPr>
          </a:p>
          <a:p>
            <a:pPr lvl="1"/>
            <a:r>
              <a:rPr lang="sv-SE" sz="1600" dirty="0">
                <a:cs typeface="Times New Roman"/>
              </a:rPr>
              <a:t>Rekrytering</a:t>
            </a:r>
          </a:p>
          <a:p>
            <a:pPr lvl="1"/>
            <a:r>
              <a:rPr lang="sv-SE" sz="1600" dirty="0">
                <a:cs typeface="Times New Roman"/>
              </a:rPr>
              <a:t>SOS Junior</a:t>
            </a:r>
          </a:p>
          <a:p>
            <a:pPr lvl="1"/>
            <a:r>
              <a:rPr lang="sv-SE" sz="1600" dirty="0">
                <a:cs typeface="Times New Roman"/>
              </a:rPr>
              <a:t>Klubbfunktionärsutbildningar</a:t>
            </a:r>
          </a:p>
          <a:p>
            <a:pPr lvl="1"/>
            <a:r>
              <a:rPr lang="sv-SE" sz="1600" dirty="0">
                <a:cs typeface="Times New Roman"/>
              </a:rPr>
              <a:t>Tävlingsverksamhet på alla nivåer</a:t>
            </a:r>
            <a:r>
              <a:rPr lang="sv-SE" sz="1800" dirty="0"/>
              <a:t>    </a:t>
            </a:r>
            <a:endParaRPr lang="sv-SE" sz="1800" dirty="0">
              <a:cs typeface="Times New Roman"/>
            </a:endParaRPr>
          </a:p>
        </p:txBody>
      </p:sp>
      <p:sp>
        <p:nvSpPr>
          <p:cNvPr id="4" name="Platshållare för datum 3"/>
          <p:cNvSpPr>
            <a:spLocks noGrp="1"/>
          </p:cNvSpPr>
          <p:nvPr>
            <p:ph type="dt" sz="half" idx="10"/>
          </p:nvPr>
        </p:nvSpPr>
        <p:spPr/>
        <p:txBody>
          <a:bodyPr/>
          <a:lstStyle/>
          <a:p>
            <a:r>
              <a:rPr lang="sv-SE" altLang="sv-SE" sz="1200" b="0" dirty="0"/>
              <a:t>1  EAN </a:t>
            </a:r>
            <a:r>
              <a:rPr lang="sv-SE" altLang="sv-SE" sz="1200" b="0" dirty="0" err="1"/>
              <a:t>Ver</a:t>
            </a:r>
            <a:r>
              <a:rPr lang="sv-SE" altLang="sv-SE" sz="1200" b="0" dirty="0"/>
              <a:t> </a:t>
            </a:r>
            <a:r>
              <a:rPr lang="sv-SE" altLang="sv-SE" sz="1200" dirty="0" smtClean="0"/>
              <a:t>1.0</a:t>
            </a:r>
            <a:endParaRPr lang="sv-SE" altLang="sv-SE" sz="1200" b="0" dirty="0"/>
          </a:p>
        </p:txBody>
      </p:sp>
    </p:spTree>
    <p:extLst>
      <p:ext uri="{BB962C8B-B14F-4D97-AF65-F5344CB8AC3E}">
        <p14:creationId xmlns:p14="http://schemas.microsoft.com/office/powerpoint/2010/main" val="18337153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IT-budget 2022 - behov</a:t>
            </a:r>
          </a:p>
        </p:txBody>
      </p:sp>
      <p:sp>
        <p:nvSpPr>
          <p:cNvPr id="3" name="Platshållare för innehåll 2"/>
          <p:cNvSpPr>
            <a:spLocks noGrp="1"/>
          </p:cNvSpPr>
          <p:nvPr>
            <p:ph idx="1"/>
          </p:nvPr>
        </p:nvSpPr>
        <p:spPr>
          <a:xfrm>
            <a:off x="457200" y="1360674"/>
            <a:ext cx="8229600" cy="4884551"/>
          </a:xfrm>
        </p:spPr>
        <p:txBody>
          <a:bodyPr/>
          <a:lstStyle/>
          <a:p>
            <a:r>
              <a:rPr lang="sv-SE" sz="1800" dirty="0">
                <a:cs typeface="Times New Roman"/>
              </a:rPr>
              <a:t>Budgeten för 2021 har legat på ca 750 timmar (ca 800 000) för förvaltning, felrättning och mindre ändringar. En del av budgeten har gått åt till att implementera de sista delarna av Masken, framförallt olika rapporter och statistik. Systemet börjar nu stabiliseras, så den delen bör kunna minskas för nästa år. </a:t>
            </a:r>
            <a:endParaRPr lang="sv-SE" dirty="0">
              <a:cs typeface="Times New Roman"/>
            </a:endParaRPr>
          </a:p>
          <a:p>
            <a:endParaRPr lang="sv-SE" sz="1800" dirty="0">
              <a:cs typeface="Times New Roman"/>
            </a:endParaRPr>
          </a:p>
          <a:p>
            <a:r>
              <a:rPr lang="sv-SE" sz="1800" dirty="0">
                <a:cs typeface="Times New Roman"/>
              </a:rPr>
              <a:t>Det finns önskemål om att förändra hemsidans startsida och utveckla en plattform för utbildningar. Om dessa projekt skall genomföras så behövs en ökning av budgeten. Ny layout bör dock göras i samband med uppgradering till </a:t>
            </a:r>
            <a:r>
              <a:rPr lang="sv-SE" sz="1800" dirty="0" err="1">
                <a:cs typeface="Times New Roman"/>
              </a:rPr>
              <a:t>Drupal</a:t>
            </a:r>
            <a:r>
              <a:rPr lang="sv-SE" sz="1800" dirty="0">
                <a:cs typeface="Times New Roman"/>
              </a:rPr>
              <a:t> 9 av tekniska orsaker. </a:t>
            </a:r>
          </a:p>
          <a:p>
            <a:endParaRPr lang="sv-SE" sz="1800" dirty="0">
              <a:solidFill>
                <a:srgbClr val="FF0000"/>
              </a:solidFill>
              <a:ea typeface="+mn-lt"/>
              <a:cs typeface="+mn-lt"/>
            </a:endParaRPr>
          </a:p>
          <a:p>
            <a:r>
              <a:rPr lang="sv-SE" sz="1800" dirty="0">
                <a:ea typeface="+mn-lt"/>
                <a:cs typeface="+mn-lt"/>
              </a:rPr>
              <a:t>Drift och licenskostnader beräknas öka från 200 000 till 230 000  för en uppgradering av Ruter</a:t>
            </a:r>
          </a:p>
          <a:p>
            <a:endParaRPr lang="sv-SE" sz="1800" dirty="0">
              <a:ea typeface="+mn-lt"/>
              <a:cs typeface="+mn-lt"/>
            </a:endParaRPr>
          </a:p>
          <a:p>
            <a:r>
              <a:rPr lang="sv-SE" sz="1800" dirty="0">
                <a:ea typeface="+mn-lt"/>
                <a:cs typeface="+mn-lt"/>
              </a:rPr>
              <a:t>Arbete med lagmodul och ev. ett webbaserat Ruter kommer inte att generera några nämnvärda kostnader under verksamhetsåret 2022, dock bör man planera för en investering de nästföljande åren.</a:t>
            </a:r>
            <a:endParaRPr lang="en-US" sz="1800" dirty="0">
              <a:ea typeface="+mn-lt"/>
              <a:cs typeface="+mn-lt"/>
            </a:endParaRPr>
          </a:p>
          <a:p>
            <a:endParaRPr lang="sv-SE" sz="1800" dirty="0">
              <a:cs typeface="Times New Roman"/>
            </a:endParaRPr>
          </a:p>
          <a:p>
            <a:endParaRPr lang="sv-SE" sz="1800" dirty="0">
              <a:cs typeface="Times New Roman"/>
            </a:endParaRPr>
          </a:p>
          <a:p>
            <a:endParaRPr lang="sv-SE" sz="1800" dirty="0">
              <a:cs typeface="Times New Roman"/>
            </a:endParaRPr>
          </a:p>
          <a:p>
            <a:endParaRPr lang="sv-SE" sz="1800" dirty="0">
              <a:cs typeface="Times New Roman"/>
            </a:endParaRPr>
          </a:p>
          <a:p>
            <a:endParaRPr lang="sv-SE" dirty="0">
              <a:cs typeface="Times New Roman"/>
            </a:endParaRPr>
          </a:p>
        </p:txBody>
      </p:sp>
      <p:sp>
        <p:nvSpPr>
          <p:cNvPr id="4" name="Platshållare för datum 3"/>
          <p:cNvSpPr>
            <a:spLocks noGrp="1"/>
          </p:cNvSpPr>
          <p:nvPr>
            <p:ph type="dt" sz="half" idx="10"/>
          </p:nvPr>
        </p:nvSpPr>
        <p:spPr/>
        <p:txBody>
          <a:bodyPr/>
          <a:lstStyle/>
          <a:p>
            <a:r>
              <a:rPr lang="sv-SE" altLang="sv-SE" sz="1200" b="0" dirty="0"/>
              <a:t>1  EAN </a:t>
            </a:r>
            <a:r>
              <a:rPr lang="sv-SE" altLang="sv-SE" sz="1200" b="0" dirty="0" err="1"/>
              <a:t>Ver</a:t>
            </a:r>
            <a:r>
              <a:rPr lang="sv-SE" altLang="sv-SE" sz="1200" b="0" dirty="0"/>
              <a:t> </a:t>
            </a:r>
            <a:r>
              <a:rPr lang="sv-SE" altLang="sv-SE" sz="1200" dirty="0" smtClean="0"/>
              <a:t>1.0</a:t>
            </a:r>
            <a:endParaRPr lang="sv-SE" altLang="sv-SE" sz="1200" b="0" dirty="0"/>
          </a:p>
        </p:txBody>
      </p:sp>
    </p:spTree>
    <p:extLst>
      <p:ext uri="{BB962C8B-B14F-4D97-AF65-F5344CB8AC3E}">
        <p14:creationId xmlns:p14="http://schemas.microsoft.com/office/powerpoint/2010/main" val="9244993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Vad har styrelsen för önskemål på IT?</a:t>
            </a:r>
          </a:p>
        </p:txBody>
      </p:sp>
      <p:sp>
        <p:nvSpPr>
          <p:cNvPr id="3" name="Platshållare för innehåll 2"/>
          <p:cNvSpPr>
            <a:spLocks noGrp="1"/>
          </p:cNvSpPr>
          <p:nvPr>
            <p:ph idx="1"/>
          </p:nvPr>
        </p:nvSpPr>
        <p:spPr/>
        <p:txBody>
          <a:bodyPr/>
          <a:lstStyle/>
          <a:p>
            <a:pPr marL="0" indent="0">
              <a:buNone/>
            </a:pPr>
            <a:endParaRPr lang="sv-SE" sz="1800"/>
          </a:p>
          <a:p>
            <a:pPr marL="285750" indent="-285750">
              <a:buFont typeface="Arial"/>
              <a:buChar char="•"/>
            </a:pPr>
            <a:r>
              <a:rPr lang="sv-SE" sz="1800" dirty="0"/>
              <a:t>Annorlunda layout på hemsidan som är mer intuitiv och informativ.</a:t>
            </a:r>
            <a:endParaRPr lang="sv-SE" sz="1800" dirty="0">
              <a:cs typeface="Times New Roman"/>
            </a:endParaRPr>
          </a:p>
          <a:p>
            <a:endParaRPr lang="sv-SE" sz="1800">
              <a:cs typeface="Times New Roman"/>
            </a:endParaRPr>
          </a:p>
          <a:p>
            <a:r>
              <a:rPr lang="sv-SE" sz="1800" dirty="0">
                <a:cs typeface="Times New Roman"/>
              </a:rPr>
              <a:t>Väl fungerande support för Ruter då det upplevs (för) komplext för den vanliga klubbfunktionären.</a:t>
            </a:r>
          </a:p>
          <a:p>
            <a:endParaRPr lang="sv-SE" sz="1800"/>
          </a:p>
          <a:p>
            <a:r>
              <a:rPr lang="sv-SE" sz="1800" dirty="0"/>
              <a:t>En plattform för utbildningar av klubbfunktionärer.</a:t>
            </a:r>
            <a:endParaRPr lang="sv-SE" sz="1800" dirty="0">
              <a:cs typeface="Times New Roman"/>
            </a:endParaRPr>
          </a:p>
          <a:p>
            <a:endParaRPr lang="sv-SE" sz="1800"/>
          </a:p>
          <a:p>
            <a:r>
              <a:rPr lang="sv-SE" sz="1800" dirty="0"/>
              <a:t>Alla lösningar som kan förenkla att få tillbaka medlemmarna till klubbspel och göra det enklare för klubbfunktionärer.</a:t>
            </a:r>
            <a:endParaRPr lang="sv-SE" sz="1800" dirty="0">
              <a:cs typeface="Times New Roman"/>
            </a:endParaRPr>
          </a:p>
          <a:p>
            <a:endParaRPr lang="sv-SE"/>
          </a:p>
        </p:txBody>
      </p:sp>
      <p:sp>
        <p:nvSpPr>
          <p:cNvPr id="4" name="Platshållare för datum 3"/>
          <p:cNvSpPr>
            <a:spLocks noGrp="1"/>
          </p:cNvSpPr>
          <p:nvPr>
            <p:ph type="dt" sz="half" idx="10"/>
          </p:nvPr>
        </p:nvSpPr>
        <p:spPr/>
        <p:txBody>
          <a:bodyPr/>
          <a:lstStyle/>
          <a:p>
            <a:r>
              <a:rPr lang="sv-SE" altLang="sv-SE" sz="1200" b="0" dirty="0"/>
              <a:t>1  EAN </a:t>
            </a:r>
            <a:r>
              <a:rPr lang="sv-SE" altLang="sv-SE" sz="1200" b="0" dirty="0" err="1"/>
              <a:t>Ver</a:t>
            </a:r>
            <a:r>
              <a:rPr lang="sv-SE" altLang="sv-SE" sz="1200" b="0" dirty="0"/>
              <a:t> </a:t>
            </a:r>
            <a:r>
              <a:rPr lang="sv-SE" altLang="sv-SE" sz="1200" dirty="0" smtClean="0"/>
              <a:t>1.0</a:t>
            </a:r>
            <a:endParaRPr lang="sv-SE" altLang="sv-SE" sz="1200" b="0" dirty="0"/>
          </a:p>
        </p:txBody>
      </p:sp>
    </p:spTree>
    <p:extLst>
      <p:ext uri="{BB962C8B-B14F-4D97-AF65-F5344CB8AC3E}">
        <p14:creationId xmlns:p14="http://schemas.microsoft.com/office/powerpoint/2010/main" val="6363956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r>
              <a:rPr lang="sv-SE"/>
              <a:t>Nuläget</a:t>
            </a:r>
          </a:p>
        </p:txBody>
      </p:sp>
    </p:spTree>
    <p:extLst>
      <p:ext uri="{BB962C8B-B14F-4D97-AF65-F5344CB8AC3E}">
        <p14:creationId xmlns:p14="http://schemas.microsoft.com/office/powerpoint/2010/main" val="40867993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Systemkarta</a:t>
            </a:r>
          </a:p>
        </p:txBody>
      </p:sp>
      <p:sp>
        <p:nvSpPr>
          <p:cNvPr id="4" name="Platshållare för datum 3"/>
          <p:cNvSpPr>
            <a:spLocks noGrp="1"/>
          </p:cNvSpPr>
          <p:nvPr>
            <p:ph type="dt" sz="half" idx="10"/>
          </p:nvPr>
        </p:nvSpPr>
        <p:spPr/>
        <p:txBody>
          <a:bodyPr/>
          <a:lstStyle/>
          <a:p>
            <a:r>
              <a:rPr lang="sv-SE" altLang="sv-SE" sz="1200" b="0" dirty="0"/>
              <a:t>1  EAN </a:t>
            </a:r>
            <a:r>
              <a:rPr lang="sv-SE" altLang="sv-SE" sz="1200" b="0" dirty="0" err="1"/>
              <a:t>Ver</a:t>
            </a:r>
            <a:r>
              <a:rPr lang="sv-SE" altLang="sv-SE" sz="1200" b="0" dirty="0"/>
              <a:t> </a:t>
            </a:r>
            <a:r>
              <a:rPr lang="sv-SE" altLang="sv-SE" sz="1200" dirty="0" smtClean="0"/>
              <a:t>1.0</a:t>
            </a:r>
            <a:endParaRPr lang="sv-SE" altLang="sv-SE" sz="1200" b="0" dirty="0"/>
          </a:p>
        </p:txBody>
      </p:sp>
      <p:sp>
        <p:nvSpPr>
          <p:cNvPr id="6" name="Moln 5">
            <a:extLst>
              <a:ext uri="{FF2B5EF4-FFF2-40B4-BE49-F238E27FC236}">
                <a16:creationId xmlns="" xmlns:a16="http://schemas.microsoft.com/office/drawing/2014/main" id="{214073E2-6DB5-4643-80D8-CEF5AF4B2FA7}"/>
              </a:ext>
            </a:extLst>
          </p:cNvPr>
          <p:cNvSpPr/>
          <p:nvPr/>
        </p:nvSpPr>
        <p:spPr>
          <a:xfrm>
            <a:off x="4352346" y="5343480"/>
            <a:ext cx="978274" cy="618280"/>
          </a:xfrm>
          <a:prstGeom prst="cloud">
            <a:avLst/>
          </a:prstGeom>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sv-SE" sz="1200" b="0" i="0" u="none" strike="noStrike" kern="0" cap="none" spc="0" normalizeH="0" baseline="0" noProof="0">
                <a:ln>
                  <a:noFill/>
                </a:ln>
                <a:solidFill>
                  <a:schemeClr val="accent6">
                    <a:lumMod val="75000"/>
                  </a:schemeClr>
                </a:solidFill>
                <a:effectLst/>
                <a:uLnTx/>
                <a:uFillTx/>
                <a:latin typeface="Speak Pro"/>
                <a:ea typeface="+mn-ea"/>
                <a:cs typeface="+mn-cs"/>
              </a:rPr>
              <a:t>Office 365</a:t>
            </a:r>
          </a:p>
        </p:txBody>
      </p:sp>
      <p:sp>
        <p:nvSpPr>
          <p:cNvPr id="7" name="Moln 6">
            <a:extLst>
              <a:ext uri="{FF2B5EF4-FFF2-40B4-BE49-F238E27FC236}">
                <a16:creationId xmlns="" xmlns:a16="http://schemas.microsoft.com/office/drawing/2014/main" id="{B6A8B725-0687-43BD-958C-0CB1850D5A71}"/>
              </a:ext>
            </a:extLst>
          </p:cNvPr>
          <p:cNvSpPr/>
          <p:nvPr/>
        </p:nvSpPr>
        <p:spPr>
          <a:xfrm>
            <a:off x="2745731" y="5470857"/>
            <a:ext cx="1203198" cy="425869"/>
          </a:xfrm>
          <a:prstGeom prst="cloud">
            <a:avLst/>
          </a:prstGeom>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sv-SE" sz="1200" b="0" i="0" u="none" strike="noStrike" kern="0" cap="none" spc="0" normalizeH="0" baseline="0" noProof="0">
                <a:ln>
                  <a:noFill/>
                </a:ln>
                <a:solidFill>
                  <a:schemeClr val="accent6">
                    <a:lumMod val="75000"/>
                  </a:schemeClr>
                </a:solidFill>
                <a:effectLst/>
                <a:uLnTx/>
                <a:uFillTx/>
                <a:latin typeface="Speak Pro"/>
                <a:ea typeface="+mn-ea"/>
                <a:cs typeface="+mn-cs"/>
              </a:rPr>
              <a:t>Ekonomi</a:t>
            </a:r>
          </a:p>
        </p:txBody>
      </p:sp>
      <p:sp>
        <p:nvSpPr>
          <p:cNvPr id="15" name="textruta 14">
            <a:extLst>
              <a:ext uri="{FF2B5EF4-FFF2-40B4-BE49-F238E27FC236}">
                <a16:creationId xmlns="" xmlns:a16="http://schemas.microsoft.com/office/drawing/2014/main" id="{89CD1DA7-1EA1-43D2-A5D5-AB4AE6DB5FD2}"/>
              </a:ext>
            </a:extLst>
          </p:cNvPr>
          <p:cNvSpPr txBox="1"/>
          <p:nvPr/>
        </p:nvSpPr>
        <p:spPr>
          <a:xfrm>
            <a:off x="3336969" y="6082026"/>
            <a:ext cx="2743200"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fontAlgn="auto">
              <a:spcBef>
                <a:spcPts val="0"/>
              </a:spcBef>
              <a:spcAft>
                <a:spcPts val="0"/>
              </a:spcAft>
            </a:pPr>
            <a:r>
              <a:rPr lang="sv-SE" sz="1200" err="1">
                <a:solidFill>
                  <a:schemeClr val="accent6">
                    <a:lumMod val="75000"/>
                  </a:schemeClr>
                </a:solidFill>
                <a:latin typeface="Speak Pro"/>
              </a:rPr>
              <a:t>Fortnox</a:t>
            </a:r>
            <a:r>
              <a:rPr lang="sv-SE" sz="1200">
                <a:solidFill>
                  <a:schemeClr val="accent6">
                    <a:lumMod val="75000"/>
                  </a:schemeClr>
                </a:solidFill>
                <a:latin typeface="Speak Pro"/>
              </a:rPr>
              <a:t> Bokföring</a:t>
            </a:r>
          </a:p>
        </p:txBody>
      </p:sp>
      <p:sp>
        <p:nvSpPr>
          <p:cNvPr id="16" name="textruta 15">
            <a:extLst>
              <a:ext uri="{FF2B5EF4-FFF2-40B4-BE49-F238E27FC236}">
                <a16:creationId xmlns="" xmlns:a16="http://schemas.microsoft.com/office/drawing/2014/main" id="{E1C4C7C8-10B9-47E8-A408-63E5646B3712}"/>
              </a:ext>
            </a:extLst>
          </p:cNvPr>
          <p:cNvSpPr txBox="1"/>
          <p:nvPr/>
        </p:nvSpPr>
        <p:spPr>
          <a:xfrm>
            <a:off x="2023769" y="6097687"/>
            <a:ext cx="1272989"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fontAlgn="auto">
              <a:spcBef>
                <a:spcPts val="0"/>
              </a:spcBef>
              <a:spcAft>
                <a:spcPts val="0"/>
              </a:spcAft>
            </a:pPr>
            <a:r>
              <a:rPr lang="sv-SE" sz="1200" err="1">
                <a:solidFill>
                  <a:schemeClr val="accent6">
                    <a:lumMod val="75000"/>
                  </a:schemeClr>
                </a:solidFill>
                <a:latin typeface="Speak Pro"/>
              </a:rPr>
              <a:t>Fortnox</a:t>
            </a:r>
            <a:r>
              <a:rPr lang="sv-SE" sz="1200">
                <a:solidFill>
                  <a:schemeClr val="accent6">
                    <a:lumMod val="75000"/>
                  </a:schemeClr>
                </a:solidFill>
                <a:latin typeface="Speak Pro"/>
              </a:rPr>
              <a:t> Lön</a:t>
            </a:r>
          </a:p>
        </p:txBody>
      </p:sp>
      <p:sp>
        <p:nvSpPr>
          <p:cNvPr id="18" name="textruta 17">
            <a:extLst>
              <a:ext uri="{FF2B5EF4-FFF2-40B4-BE49-F238E27FC236}">
                <a16:creationId xmlns="" xmlns:a16="http://schemas.microsoft.com/office/drawing/2014/main" id="{9A7F9D0F-2967-4316-B30D-67128DFF7C92}"/>
              </a:ext>
            </a:extLst>
          </p:cNvPr>
          <p:cNvSpPr txBox="1"/>
          <p:nvPr/>
        </p:nvSpPr>
        <p:spPr>
          <a:xfrm>
            <a:off x="9574306" y="4303059"/>
            <a:ext cx="132677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fontAlgn="auto">
              <a:spcBef>
                <a:spcPts val="0"/>
              </a:spcBef>
              <a:spcAft>
                <a:spcPts val="0"/>
              </a:spcAft>
            </a:pPr>
            <a:r>
              <a:rPr lang="sv-SE">
                <a:solidFill>
                  <a:srgbClr val="FFFFFF"/>
                </a:solidFill>
                <a:latin typeface="Speak Pro"/>
              </a:rPr>
              <a:t>Filhantering</a:t>
            </a:r>
          </a:p>
        </p:txBody>
      </p:sp>
      <p:sp>
        <p:nvSpPr>
          <p:cNvPr id="19" name="textruta 18">
            <a:extLst>
              <a:ext uri="{FF2B5EF4-FFF2-40B4-BE49-F238E27FC236}">
                <a16:creationId xmlns="" xmlns:a16="http://schemas.microsoft.com/office/drawing/2014/main" id="{8F934833-FF5E-471E-BF09-2919AA70B6BA}"/>
              </a:ext>
            </a:extLst>
          </p:cNvPr>
          <p:cNvSpPr txBox="1"/>
          <p:nvPr/>
        </p:nvSpPr>
        <p:spPr>
          <a:xfrm>
            <a:off x="8910918" y="2250141"/>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fontAlgn="auto">
              <a:spcBef>
                <a:spcPts val="0"/>
              </a:spcBef>
              <a:spcAft>
                <a:spcPts val="0"/>
              </a:spcAft>
            </a:pPr>
            <a:r>
              <a:rPr lang="sv-SE">
                <a:solidFill>
                  <a:srgbClr val="FFFFFF"/>
                </a:solidFill>
                <a:latin typeface="Speak Pro"/>
              </a:rPr>
              <a:t>Applikationer</a:t>
            </a:r>
          </a:p>
        </p:txBody>
      </p:sp>
      <p:sp>
        <p:nvSpPr>
          <p:cNvPr id="13" name="Rektangel: diagonala rundade hörn 11">
            <a:extLst>
              <a:ext uri="{FF2B5EF4-FFF2-40B4-BE49-F238E27FC236}">
                <a16:creationId xmlns="" xmlns:a16="http://schemas.microsoft.com/office/drawing/2014/main" id="{6B89C780-18D5-4BF0-8BD3-4DFD4D3B0568}"/>
              </a:ext>
            </a:extLst>
          </p:cNvPr>
          <p:cNvSpPr/>
          <p:nvPr/>
        </p:nvSpPr>
        <p:spPr>
          <a:xfrm>
            <a:off x="3568194" y="2655002"/>
            <a:ext cx="1768616" cy="974174"/>
          </a:xfrm>
          <a:prstGeom prst="round2DiagRect">
            <a:avLst/>
          </a:prstGeom>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sv-SE" sz="1800" b="1" i="0" u="none" strike="noStrike" kern="0" cap="none" spc="0" normalizeH="0" baseline="0" noProof="0">
                <a:ln>
                  <a:noFill/>
                </a:ln>
                <a:solidFill>
                  <a:schemeClr val="accent6">
                    <a:lumMod val="75000"/>
                  </a:schemeClr>
                </a:solidFill>
                <a:effectLst/>
                <a:uLnTx/>
                <a:uFillTx/>
                <a:latin typeface="Speak Pro"/>
                <a:ea typeface="+mn-ea"/>
                <a:cs typeface="+mn-cs"/>
              </a:rPr>
              <a:t>Hemsida (</a:t>
            </a:r>
            <a:r>
              <a:rPr kumimoji="0" lang="sv-SE" sz="1800" b="1" i="0" u="none" strike="noStrike" kern="0" cap="none" spc="0" normalizeH="0" baseline="0" noProof="0" err="1">
                <a:ln>
                  <a:noFill/>
                </a:ln>
                <a:solidFill>
                  <a:schemeClr val="accent6">
                    <a:lumMod val="75000"/>
                  </a:schemeClr>
                </a:solidFill>
                <a:effectLst/>
                <a:uLnTx/>
                <a:uFillTx/>
                <a:latin typeface="Speak Pro"/>
                <a:ea typeface="+mn-ea"/>
                <a:cs typeface="+mn-cs"/>
              </a:rPr>
              <a:t>Drupal</a:t>
            </a:r>
            <a:r>
              <a:rPr kumimoji="0" lang="sv-SE" sz="1800" b="1" i="0" u="none" strike="noStrike" kern="0" cap="none" spc="0" normalizeH="0" baseline="0" noProof="0">
                <a:ln>
                  <a:noFill/>
                </a:ln>
                <a:solidFill>
                  <a:schemeClr val="accent6">
                    <a:lumMod val="75000"/>
                  </a:schemeClr>
                </a:solidFill>
                <a:effectLst/>
                <a:uLnTx/>
                <a:uFillTx/>
                <a:latin typeface="Speak Pro"/>
                <a:ea typeface="+mn-ea"/>
                <a:cs typeface="+mn-cs"/>
              </a:rPr>
              <a:t>/BIT)</a:t>
            </a:r>
          </a:p>
        </p:txBody>
      </p:sp>
      <p:sp>
        <p:nvSpPr>
          <p:cNvPr id="20" name="Rektangel: diagonala rundade hörn 18">
            <a:extLst>
              <a:ext uri="{FF2B5EF4-FFF2-40B4-BE49-F238E27FC236}">
                <a16:creationId xmlns="" xmlns:a16="http://schemas.microsoft.com/office/drawing/2014/main" id="{1548268E-7C30-4BB1-8A86-2C020CC3DECB}"/>
              </a:ext>
            </a:extLst>
          </p:cNvPr>
          <p:cNvSpPr/>
          <p:nvPr/>
        </p:nvSpPr>
        <p:spPr>
          <a:xfrm>
            <a:off x="2043128" y="3978378"/>
            <a:ext cx="991723" cy="692476"/>
          </a:xfrm>
          <a:prstGeom prst="round2DiagRect">
            <a:avLst/>
          </a:prstGeom>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ln w="12700" cap="flat" cmpd="sng" algn="ctr">
            <a:noFill/>
            <a:prstDash val="solid"/>
            <a:miter lim="800000"/>
          </a:ln>
          <a:effectLst/>
        </p:spPr>
        <p:txBody>
          <a:bodyPr lIns="91440" tIns="45720" rIns="91440" bIns="4572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sv-SE" sz="1200" b="1" i="0" u="none" strike="noStrike" kern="0" cap="none" spc="0" normalizeH="0" baseline="0" noProof="0">
                <a:ln>
                  <a:noFill/>
                </a:ln>
                <a:solidFill>
                  <a:schemeClr val="accent6">
                    <a:lumMod val="75000"/>
                  </a:schemeClr>
                </a:solidFill>
                <a:effectLst/>
                <a:uLnTx/>
                <a:uFillTx/>
                <a:latin typeface="Speak Pro"/>
                <a:ea typeface="+mn-ea"/>
                <a:cs typeface="+mn-cs"/>
              </a:rPr>
              <a:t>Hemsida (Info/WP)</a:t>
            </a:r>
            <a:endParaRPr lang="sv-SE" sz="1800" b="1" i="0" u="none" strike="noStrike" kern="0" cap="none" spc="0" normalizeH="0" baseline="0" noProof="0">
              <a:ln>
                <a:noFill/>
              </a:ln>
              <a:solidFill>
                <a:schemeClr val="accent6">
                  <a:lumMod val="75000"/>
                </a:schemeClr>
              </a:solidFill>
              <a:effectLst/>
              <a:uLnTx/>
              <a:uFillTx/>
              <a:latin typeface="Speak Pro"/>
            </a:endParaRPr>
          </a:p>
        </p:txBody>
      </p:sp>
      <p:sp>
        <p:nvSpPr>
          <p:cNvPr id="21" name="Rektangel: diagonala rundade hörn 19">
            <a:extLst>
              <a:ext uri="{FF2B5EF4-FFF2-40B4-BE49-F238E27FC236}">
                <a16:creationId xmlns="" xmlns:a16="http://schemas.microsoft.com/office/drawing/2014/main" id="{79EA1BC1-77D2-4C5F-8015-9CAEB9273A0E}"/>
              </a:ext>
            </a:extLst>
          </p:cNvPr>
          <p:cNvSpPr/>
          <p:nvPr/>
        </p:nvSpPr>
        <p:spPr>
          <a:xfrm>
            <a:off x="4008749" y="3968051"/>
            <a:ext cx="887506" cy="681318"/>
          </a:xfrm>
          <a:prstGeom prst="round2DiagRect">
            <a:avLst/>
          </a:prstGeom>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ln w="12700" cap="flat" cmpd="sng" algn="ctr">
            <a:noFill/>
            <a:prstDash val="solid"/>
            <a:miter lim="800000"/>
          </a:ln>
          <a:effectLst/>
        </p:spPr>
        <p:txBody>
          <a:bodyPr lIns="91440" tIns="45720" rIns="91440" bIns="4572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sv-SE" sz="1200" b="1" i="0" u="none" strike="noStrike" kern="0" cap="none" spc="0" normalizeH="0" baseline="0" noProof="0">
                <a:ln>
                  <a:noFill/>
                </a:ln>
                <a:solidFill>
                  <a:schemeClr val="accent6">
                    <a:lumMod val="75000"/>
                  </a:schemeClr>
                </a:solidFill>
                <a:effectLst/>
                <a:uLnTx/>
                <a:uFillTx/>
                <a:latin typeface="Speak Pro"/>
                <a:ea typeface="+mn-ea"/>
                <a:cs typeface="+mn-cs"/>
              </a:rPr>
              <a:t>Masken</a:t>
            </a:r>
            <a:endParaRPr lang="sv-SE" sz="1200" b="1" i="0" u="none" strike="noStrike" kern="0" cap="none" spc="0" normalizeH="0" baseline="0" noProof="0">
              <a:ln>
                <a:noFill/>
              </a:ln>
              <a:solidFill>
                <a:schemeClr val="accent6">
                  <a:lumMod val="75000"/>
                </a:schemeClr>
              </a:solidFill>
              <a:effectLst/>
              <a:uLnTx/>
              <a:uFillTx/>
              <a:latin typeface="Speak Pro"/>
            </a:endParaRPr>
          </a:p>
        </p:txBody>
      </p:sp>
      <p:sp>
        <p:nvSpPr>
          <p:cNvPr id="22" name="Rektangel: diagonala rundade hörn 20">
            <a:extLst>
              <a:ext uri="{FF2B5EF4-FFF2-40B4-BE49-F238E27FC236}">
                <a16:creationId xmlns="" xmlns:a16="http://schemas.microsoft.com/office/drawing/2014/main" id="{6CC37FA5-5E84-4CDD-AADF-AAB107000A6D}"/>
              </a:ext>
            </a:extLst>
          </p:cNvPr>
          <p:cNvSpPr/>
          <p:nvPr/>
        </p:nvSpPr>
        <p:spPr>
          <a:xfrm>
            <a:off x="5850832" y="3903551"/>
            <a:ext cx="887506" cy="681318"/>
          </a:xfrm>
          <a:prstGeom prst="round2DiagRect">
            <a:avLst/>
          </a:prstGeom>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ln w="12700" cap="flat" cmpd="sng" algn="ctr">
            <a:noFill/>
            <a:prstDash val="solid"/>
            <a:miter lim="800000"/>
          </a:ln>
          <a:effectLst/>
        </p:spPr>
        <p:txBody>
          <a:bodyPr lIns="91440" tIns="45720" rIns="91440" bIns="4572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sv-SE" sz="1200" b="1" i="0" u="none" strike="noStrike" kern="0" cap="none" spc="0" normalizeH="0" baseline="0" noProof="0">
                <a:ln>
                  <a:noFill/>
                </a:ln>
                <a:solidFill>
                  <a:schemeClr val="accent6">
                    <a:lumMod val="75000"/>
                  </a:schemeClr>
                </a:solidFill>
                <a:effectLst/>
                <a:uLnTx/>
                <a:uFillTx/>
                <a:latin typeface="Speak Pro"/>
                <a:ea typeface="+mn-ea"/>
                <a:cs typeface="+mn-cs"/>
              </a:rPr>
              <a:t>RUTER</a:t>
            </a:r>
            <a:endParaRPr lang="sv-SE" sz="1200" b="1" i="0" u="none" strike="noStrike" kern="0" cap="none" spc="0" normalizeH="0" baseline="0" noProof="0">
              <a:ln>
                <a:noFill/>
              </a:ln>
              <a:solidFill>
                <a:schemeClr val="accent6">
                  <a:lumMod val="75000"/>
                </a:schemeClr>
              </a:solidFill>
              <a:effectLst/>
              <a:uLnTx/>
              <a:uFillTx/>
              <a:latin typeface="Speak Pro"/>
            </a:endParaRPr>
          </a:p>
        </p:txBody>
      </p:sp>
      <p:sp>
        <p:nvSpPr>
          <p:cNvPr id="26" name="Rektangel: diagonala rundade hörn 25">
            <a:extLst>
              <a:ext uri="{FF2B5EF4-FFF2-40B4-BE49-F238E27FC236}">
                <a16:creationId xmlns="" xmlns:a16="http://schemas.microsoft.com/office/drawing/2014/main" id="{A808D839-CE19-4603-A443-BECC0A67750B}"/>
              </a:ext>
            </a:extLst>
          </p:cNvPr>
          <p:cNvSpPr/>
          <p:nvPr/>
        </p:nvSpPr>
        <p:spPr>
          <a:xfrm>
            <a:off x="5966252" y="2805964"/>
            <a:ext cx="887506" cy="681318"/>
          </a:xfrm>
          <a:prstGeom prst="round2DiagRect">
            <a:avLst/>
          </a:prstGeom>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ln w="12700" cap="flat" cmpd="sng" algn="ctr">
            <a:noFill/>
            <a:prstDash val="solid"/>
            <a:miter lim="800000"/>
          </a:ln>
          <a:effectLst/>
        </p:spPr>
        <p:txBody>
          <a:bodyPr lIns="91440" tIns="45720" rIns="91440" bIns="45720" rtlCol="0" anchor="ctr"/>
          <a:lstStyle/>
          <a:p>
            <a:pPr algn="ctr" fontAlgn="auto">
              <a:spcBef>
                <a:spcPts val="0"/>
              </a:spcBef>
              <a:spcAft>
                <a:spcPts val="0"/>
              </a:spcAft>
              <a:defRPr/>
            </a:pPr>
            <a:r>
              <a:rPr kumimoji="0" lang="sv-SE" sz="1200" b="1" i="0" u="none" strike="noStrike" kern="0" cap="none" spc="0" normalizeH="0" baseline="0" noProof="0">
                <a:ln>
                  <a:noFill/>
                </a:ln>
                <a:solidFill>
                  <a:schemeClr val="accent6">
                    <a:lumMod val="75000"/>
                  </a:schemeClr>
                </a:solidFill>
                <a:effectLst/>
                <a:uLnTx/>
                <a:uFillTx/>
                <a:latin typeface="Speak Pro"/>
                <a:ea typeface="+mn-ea"/>
                <a:cs typeface="+mn-cs"/>
              </a:rPr>
              <a:t>(</a:t>
            </a:r>
            <a:r>
              <a:rPr lang="sv-SE" sz="1200" b="1" kern="0">
                <a:solidFill>
                  <a:schemeClr val="accent6">
                    <a:lumMod val="75000"/>
                  </a:schemeClr>
                </a:solidFill>
                <a:latin typeface="Speak Pro"/>
              </a:rPr>
              <a:t>Medlem på nätet</a:t>
            </a:r>
            <a:r>
              <a:rPr kumimoji="0" lang="sv-SE" sz="1200" b="1" i="0" u="none" strike="noStrike" kern="0" cap="none" spc="0" normalizeH="0" baseline="0" noProof="0">
                <a:ln>
                  <a:noFill/>
                </a:ln>
                <a:solidFill>
                  <a:schemeClr val="accent6">
                    <a:lumMod val="75000"/>
                  </a:schemeClr>
                </a:solidFill>
                <a:effectLst/>
                <a:uLnTx/>
                <a:uFillTx/>
                <a:latin typeface="Speak Pro"/>
                <a:ea typeface="+mn-ea"/>
                <a:cs typeface="+mn-cs"/>
              </a:rPr>
              <a:t>)</a:t>
            </a:r>
          </a:p>
        </p:txBody>
      </p:sp>
      <p:sp>
        <p:nvSpPr>
          <p:cNvPr id="27" name="Rektangel: diagonala rundade hörn 26">
            <a:extLst>
              <a:ext uri="{FF2B5EF4-FFF2-40B4-BE49-F238E27FC236}">
                <a16:creationId xmlns="" xmlns:a16="http://schemas.microsoft.com/office/drawing/2014/main" id="{DB748796-F04A-4E73-921E-5D1026BA0D61}"/>
              </a:ext>
            </a:extLst>
          </p:cNvPr>
          <p:cNvSpPr/>
          <p:nvPr/>
        </p:nvSpPr>
        <p:spPr>
          <a:xfrm>
            <a:off x="5916946" y="1619576"/>
            <a:ext cx="887506" cy="681318"/>
          </a:xfrm>
          <a:prstGeom prst="round2DiagRect">
            <a:avLst/>
          </a:prstGeom>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ln w="12700" cap="flat" cmpd="sng" algn="ctr">
            <a:noFill/>
            <a:prstDash val="solid"/>
            <a:miter lim="800000"/>
          </a:ln>
          <a:effectLst/>
        </p:spPr>
        <p:txBody>
          <a:bodyPr lIns="91440" tIns="45720" rIns="91440" bIns="4572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sv-SE" sz="1200" b="1" i="0" u="none" strike="noStrike" kern="0" cap="none" spc="0" normalizeH="0" baseline="0" noProof="0">
                <a:ln>
                  <a:noFill/>
                </a:ln>
                <a:solidFill>
                  <a:schemeClr val="accent6">
                    <a:lumMod val="75000"/>
                  </a:schemeClr>
                </a:solidFill>
                <a:effectLst/>
                <a:uLnTx/>
                <a:uFillTx/>
                <a:latin typeface="Speak Pro"/>
                <a:ea typeface="+mn-ea"/>
                <a:cs typeface="+mn-cs"/>
              </a:rPr>
              <a:t>(Spader)</a:t>
            </a:r>
          </a:p>
        </p:txBody>
      </p:sp>
      <p:sp>
        <p:nvSpPr>
          <p:cNvPr id="30" name="textruta 29">
            <a:extLst>
              <a:ext uri="{FF2B5EF4-FFF2-40B4-BE49-F238E27FC236}">
                <a16:creationId xmlns="" xmlns:a16="http://schemas.microsoft.com/office/drawing/2014/main" id="{FA2E72C7-2D67-4671-A869-F2162410528E}"/>
              </a:ext>
            </a:extLst>
          </p:cNvPr>
          <p:cNvSpPr txBox="1"/>
          <p:nvPr/>
        </p:nvSpPr>
        <p:spPr>
          <a:xfrm>
            <a:off x="6898396" y="1729573"/>
            <a:ext cx="232968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fontAlgn="auto">
              <a:spcBef>
                <a:spcPts val="0"/>
              </a:spcBef>
              <a:spcAft>
                <a:spcPts val="0"/>
              </a:spcAft>
            </a:pPr>
            <a:r>
              <a:rPr lang="sv-SE" sz="1400" b="1">
                <a:solidFill>
                  <a:schemeClr val="accent6">
                    <a:lumMod val="75000"/>
                  </a:schemeClr>
                </a:solidFill>
                <a:latin typeface="Speak Pro"/>
              </a:rPr>
              <a:t>Visning, upp och nedladdning text</a:t>
            </a:r>
          </a:p>
        </p:txBody>
      </p:sp>
      <p:sp>
        <p:nvSpPr>
          <p:cNvPr id="32" name="Rektangel: diagonala rundade hörn 26">
            <a:extLst>
              <a:ext uri="{FF2B5EF4-FFF2-40B4-BE49-F238E27FC236}">
                <a16:creationId xmlns="" xmlns:a16="http://schemas.microsoft.com/office/drawing/2014/main" id="{DB748796-F04A-4E73-921E-5D1026BA0D61}"/>
              </a:ext>
            </a:extLst>
          </p:cNvPr>
          <p:cNvSpPr/>
          <p:nvPr/>
        </p:nvSpPr>
        <p:spPr>
          <a:xfrm>
            <a:off x="2109515" y="2708603"/>
            <a:ext cx="887506" cy="681318"/>
          </a:xfrm>
          <a:prstGeom prst="round2DiagRect">
            <a:avLst/>
          </a:prstGeom>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ln w="12700" cap="flat" cmpd="sng" algn="ctr">
            <a:noFill/>
            <a:prstDash val="solid"/>
            <a:miter lim="800000"/>
          </a:ln>
          <a:effectLst/>
        </p:spPr>
        <p:txBody>
          <a:bodyPr lIns="91440" tIns="45720" rIns="91440" bIns="4572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sv-SE" sz="1200" b="1" i="0" u="none" strike="noStrike" kern="0" cap="none" spc="0" normalizeH="0" baseline="0" noProof="0">
                <a:ln>
                  <a:noFill/>
                </a:ln>
                <a:solidFill>
                  <a:schemeClr val="accent6">
                    <a:lumMod val="75000"/>
                  </a:schemeClr>
                </a:solidFill>
                <a:effectLst/>
                <a:uLnTx/>
                <a:uFillTx/>
                <a:latin typeface="Speak Pro"/>
                <a:ea typeface="+mn-ea"/>
                <a:cs typeface="+mn-cs"/>
              </a:rPr>
              <a:t>(Klöver)</a:t>
            </a:r>
          </a:p>
        </p:txBody>
      </p:sp>
      <p:sp>
        <p:nvSpPr>
          <p:cNvPr id="33" name="Rektangel: diagonala rundade hörn 26">
            <a:extLst>
              <a:ext uri="{FF2B5EF4-FFF2-40B4-BE49-F238E27FC236}">
                <a16:creationId xmlns="" xmlns:a16="http://schemas.microsoft.com/office/drawing/2014/main" id="{DB748796-F04A-4E73-921E-5D1026BA0D61}"/>
              </a:ext>
            </a:extLst>
          </p:cNvPr>
          <p:cNvSpPr/>
          <p:nvPr/>
        </p:nvSpPr>
        <p:spPr>
          <a:xfrm>
            <a:off x="2080613" y="1697688"/>
            <a:ext cx="887506" cy="681318"/>
          </a:xfrm>
          <a:prstGeom prst="round2DiagRect">
            <a:avLst/>
          </a:prstGeom>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ln w="12700" cap="flat" cmpd="sng" algn="ctr">
            <a:noFill/>
            <a:prstDash val="solid"/>
            <a:miter lim="800000"/>
          </a:ln>
          <a:effectLst/>
        </p:spPr>
        <p:txBody>
          <a:bodyPr lIns="91440" tIns="45720" rIns="91440" bIns="4572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sv-SE" sz="1200" b="1" i="0" u="none" strike="noStrike" kern="0" cap="none" spc="0" normalizeH="0" baseline="0" noProof="0">
                <a:ln>
                  <a:noFill/>
                </a:ln>
                <a:solidFill>
                  <a:schemeClr val="accent6">
                    <a:lumMod val="75000"/>
                  </a:schemeClr>
                </a:solidFill>
                <a:effectLst/>
                <a:uLnTx/>
                <a:uFillTx/>
                <a:latin typeface="Speak Pro"/>
                <a:ea typeface="+mn-ea"/>
                <a:cs typeface="+mn-cs"/>
              </a:rPr>
              <a:t>(SBF Lev)</a:t>
            </a:r>
          </a:p>
        </p:txBody>
      </p:sp>
      <p:cxnSp>
        <p:nvCxnSpPr>
          <p:cNvPr id="35" name="Rak 34"/>
          <p:cNvCxnSpPr/>
          <p:nvPr/>
        </p:nvCxnSpPr>
        <p:spPr>
          <a:xfrm flipV="1">
            <a:off x="1790006" y="1528157"/>
            <a:ext cx="1303059" cy="969042"/>
          </a:xfrm>
          <a:prstGeom prst="line">
            <a:avLst/>
          </a:prstGeom>
          <a:ln>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37" name="Rak 36"/>
          <p:cNvCxnSpPr/>
          <p:nvPr/>
        </p:nvCxnSpPr>
        <p:spPr>
          <a:xfrm flipV="1">
            <a:off x="1887459" y="2629657"/>
            <a:ext cx="1303059" cy="969042"/>
          </a:xfrm>
          <a:prstGeom prst="line">
            <a:avLst/>
          </a:prstGeom>
          <a:ln>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40" name="Rak 39"/>
          <p:cNvCxnSpPr/>
          <p:nvPr/>
        </p:nvCxnSpPr>
        <p:spPr>
          <a:xfrm>
            <a:off x="1863653" y="1537058"/>
            <a:ext cx="1326865" cy="841948"/>
          </a:xfrm>
          <a:prstGeom prst="line">
            <a:avLst/>
          </a:prstGeom>
          <a:ln>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41" name="Rak 40"/>
          <p:cNvCxnSpPr/>
          <p:nvPr/>
        </p:nvCxnSpPr>
        <p:spPr>
          <a:xfrm>
            <a:off x="1863653" y="2659685"/>
            <a:ext cx="1326865" cy="853757"/>
          </a:xfrm>
          <a:prstGeom prst="line">
            <a:avLst/>
          </a:prstGeom>
          <a:ln>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43" name="Vinklad  42"/>
          <p:cNvCxnSpPr>
            <a:stCxn id="20" idx="0"/>
            <a:endCxn id="13" idx="2"/>
          </p:cNvCxnSpPr>
          <p:nvPr/>
        </p:nvCxnSpPr>
        <p:spPr>
          <a:xfrm flipV="1">
            <a:off x="3034851" y="3142089"/>
            <a:ext cx="533343" cy="1182527"/>
          </a:xfrm>
          <a:prstGeom prst="bentConnector3">
            <a:avLst/>
          </a:prstGeom>
          <a:ln>
            <a:solidFill>
              <a:schemeClr val="accent6">
                <a:lumMod val="5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5" name="Vinklad  44"/>
          <p:cNvCxnSpPr>
            <a:stCxn id="13" idx="1"/>
            <a:endCxn id="21" idx="3"/>
          </p:cNvCxnSpPr>
          <p:nvPr/>
        </p:nvCxnSpPr>
        <p:spPr>
          <a:xfrm rot="5400000">
            <a:off x="4283065" y="3798613"/>
            <a:ext cx="338875" cy="12700"/>
          </a:xfrm>
          <a:prstGeom prst="bentConnector3">
            <a:avLst/>
          </a:prstGeom>
          <a:ln>
            <a:solidFill>
              <a:schemeClr val="accent6">
                <a:lumMod val="5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8" name="Vinklad  47"/>
          <p:cNvCxnSpPr>
            <a:stCxn id="22" idx="2"/>
            <a:endCxn id="13" idx="0"/>
          </p:cNvCxnSpPr>
          <p:nvPr/>
        </p:nvCxnSpPr>
        <p:spPr>
          <a:xfrm rot="10800000">
            <a:off x="5336810" y="3142090"/>
            <a:ext cx="514022" cy="1102121"/>
          </a:xfrm>
          <a:prstGeom prst="bentConnector3">
            <a:avLst/>
          </a:prstGeom>
          <a:ln>
            <a:solidFill>
              <a:schemeClr val="accent6">
                <a:lumMod val="5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2" name="Vinklad  51"/>
          <p:cNvCxnSpPr>
            <a:stCxn id="26" idx="2"/>
            <a:endCxn id="13" idx="0"/>
          </p:cNvCxnSpPr>
          <p:nvPr/>
        </p:nvCxnSpPr>
        <p:spPr>
          <a:xfrm rot="10800000">
            <a:off x="5336810" y="3142089"/>
            <a:ext cx="629442" cy="4534"/>
          </a:xfrm>
          <a:prstGeom prst="bentConnector3">
            <a:avLst/>
          </a:prstGeom>
          <a:ln>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6" name="Vinklad  55"/>
          <p:cNvCxnSpPr>
            <a:stCxn id="27" idx="2"/>
            <a:endCxn id="13" idx="0"/>
          </p:cNvCxnSpPr>
          <p:nvPr/>
        </p:nvCxnSpPr>
        <p:spPr>
          <a:xfrm rot="10800000" flipV="1">
            <a:off x="5336810" y="1960235"/>
            <a:ext cx="580136" cy="1181854"/>
          </a:xfrm>
          <a:prstGeom prst="bentConnector3">
            <a:avLst/>
          </a:prstGeom>
          <a:ln>
            <a:solidFill>
              <a:schemeClr val="accent6">
                <a:lumMod val="5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58" name="textruta 57">
            <a:extLst>
              <a:ext uri="{FF2B5EF4-FFF2-40B4-BE49-F238E27FC236}">
                <a16:creationId xmlns="" xmlns:a16="http://schemas.microsoft.com/office/drawing/2014/main" id="{FA2E72C7-2D67-4671-A869-F2162410528E}"/>
              </a:ext>
            </a:extLst>
          </p:cNvPr>
          <p:cNvSpPr txBox="1"/>
          <p:nvPr/>
        </p:nvSpPr>
        <p:spPr>
          <a:xfrm>
            <a:off x="6858830" y="2795996"/>
            <a:ext cx="2329684"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fontAlgn="auto">
              <a:spcBef>
                <a:spcPts val="0"/>
              </a:spcBef>
              <a:spcAft>
                <a:spcPts val="0"/>
              </a:spcAft>
            </a:pPr>
            <a:r>
              <a:rPr lang="sv-SE">
                <a:latin typeface="Speak Pro"/>
              </a:rPr>
              <a:t> </a:t>
            </a:r>
            <a:r>
              <a:rPr lang="sv-SE" sz="1400" b="1">
                <a:solidFill>
                  <a:schemeClr val="accent6">
                    <a:lumMod val="75000"/>
                  </a:schemeClr>
                </a:solidFill>
                <a:latin typeface="Speak Pro"/>
              </a:rPr>
              <a:t>Arkiv och historisk data</a:t>
            </a:r>
          </a:p>
        </p:txBody>
      </p:sp>
      <p:sp>
        <p:nvSpPr>
          <p:cNvPr id="60" name="textruta 59">
            <a:extLst>
              <a:ext uri="{FF2B5EF4-FFF2-40B4-BE49-F238E27FC236}">
                <a16:creationId xmlns="" xmlns:a16="http://schemas.microsoft.com/office/drawing/2014/main" id="{FA2E72C7-2D67-4671-A869-F2162410528E}"/>
              </a:ext>
            </a:extLst>
          </p:cNvPr>
          <p:cNvSpPr txBox="1"/>
          <p:nvPr/>
        </p:nvSpPr>
        <p:spPr>
          <a:xfrm>
            <a:off x="309836" y="1681797"/>
            <a:ext cx="232968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fontAlgn="auto">
              <a:spcBef>
                <a:spcPts val="0"/>
              </a:spcBef>
              <a:spcAft>
                <a:spcPts val="0"/>
              </a:spcAft>
            </a:pPr>
            <a:r>
              <a:rPr lang="sv-SE" sz="1400" b="1">
                <a:solidFill>
                  <a:schemeClr val="accent6">
                    <a:lumMod val="75000"/>
                  </a:schemeClr>
                </a:solidFill>
                <a:latin typeface="Speak Pro"/>
              </a:rPr>
              <a:t>Stängs ner i maj </a:t>
            </a:r>
          </a:p>
          <a:p>
            <a:pPr fontAlgn="auto">
              <a:spcBef>
                <a:spcPts val="0"/>
              </a:spcBef>
              <a:spcAft>
                <a:spcPts val="0"/>
              </a:spcAft>
            </a:pPr>
            <a:r>
              <a:rPr lang="sv-SE" sz="1400" b="1">
                <a:solidFill>
                  <a:schemeClr val="accent6">
                    <a:lumMod val="75000"/>
                  </a:schemeClr>
                </a:solidFill>
                <a:latin typeface="Speak Pro"/>
              </a:rPr>
              <a:t>2021</a:t>
            </a:r>
          </a:p>
        </p:txBody>
      </p:sp>
      <p:sp>
        <p:nvSpPr>
          <p:cNvPr id="61" name="textruta 60">
            <a:extLst>
              <a:ext uri="{FF2B5EF4-FFF2-40B4-BE49-F238E27FC236}">
                <a16:creationId xmlns="" xmlns:a16="http://schemas.microsoft.com/office/drawing/2014/main" id="{FA2E72C7-2D67-4671-A869-F2162410528E}"/>
              </a:ext>
            </a:extLst>
          </p:cNvPr>
          <p:cNvSpPr txBox="1"/>
          <p:nvPr/>
        </p:nvSpPr>
        <p:spPr>
          <a:xfrm>
            <a:off x="279737" y="2888606"/>
            <a:ext cx="232968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fontAlgn="auto">
              <a:spcBef>
                <a:spcPts val="0"/>
              </a:spcBef>
              <a:spcAft>
                <a:spcPts val="0"/>
              </a:spcAft>
            </a:pPr>
            <a:r>
              <a:rPr lang="sv-SE" sz="1400" b="1">
                <a:solidFill>
                  <a:schemeClr val="accent6">
                    <a:lumMod val="75000"/>
                  </a:schemeClr>
                </a:solidFill>
                <a:latin typeface="Speak Pro"/>
              </a:rPr>
              <a:t>Stängs ner i maj </a:t>
            </a:r>
          </a:p>
          <a:p>
            <a:pPr fontAlgn="auto">
              <a:spcBef>
                <a:spcPts val="0"/>
              </a:spcBef>
              <a:spcAft>
                <a:spcPts val="0"/>
              </a:spcAft>
            </a:pPr>
            <a:r>
              <a:rPr lang="sv-SE" sz="1400" b="1">
                <a:solidFill>
                  <a:schemeClr val="accent6">
                    <a:lumMod val="75000"/>
                  </a:schemeClr>
                </a:solidFill>
                <a:latin typeface="Speak Pro"/>
              </a:rPr>
              <a:t>2021</a:t>
            </a:r>
          </a:p>
        </p:txBody>
      </p:sp>
      <p:sp>
        <p:nvSpPr>
          <p:cNvPr id="63" name="textruta 62"/>
          <p:cNvSpPr txBox="1"/>
          <p:nvPr/>
        </p:nvSpPr>
        <p:spPr>
          <a:xfrm>
            <a:off x="3290317" y="1230965"/>
            <a:ext cx="2249398" cy="369332"/>
          </a:xfrm>
          <a:prstGeom prst="rect">
            <a:avLst/>
          </a:prstGeom>
          <a:noFill/>
        </p:spPr>
        <p:txBody>
          <a:bodyPr wrap="none" rtlCol="0">
            <a:spAutoFit/>
          </a:bodyPr>
          <a:lstStyle/>
          <a:p>
            <a:r>
              <a:rPr lang="sv-SE">
                <a:solidFill>
                  <a:schemeClr val="accent6">
                    <a:lumMod val="75000"/>
                  </a:schemeClr>
                </a:solidFill>
              </a:rPr>
              <a:t>Verksamhetssystem</a:t>
            </a:r>
          </a:p>
        </p:txBody>
      </p:sp>
      <p:sp>
        <p:nvSpPr>
          <p:cNvPr id="64" name="textruta 63">
            <a:extLst>
              <a:ext uri="{FF2B5EF4-FFF2-40B4-BE49-F238E27FC236}">
                <a16:creationId xmlns="" xmlns:a16="http://schemas.microsoft.com/office/drawing/2014/main" id="{E1C4C7C8-10B9-47E8-A408-63E5646B3712}"/>
              </a:ext>
            </a:extLst>
          </p:cNvPr>
          <p:cNvSpPr txBox="1"/>
          <p:nvPr/>
        </p:nvSpPr>
        <p:spPr>
          <a:xfrm>
            <a:off x="1488942" y="5327645"/>
            <a:ext cx="1272989"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fontAlgn="auto">
              <a:spcBef>
                <a:spcPts val="0"/>
              </a:spcBef>
              <a:spcAft>
                <a:spcPts val="0"/>
              </a:spcAft>
            </a:pPr>
            <a:r>
              <a:rPr lang="sv-SE" sz="1200" err="1">
                <a:solidFill>
                  <a:schemeClr val="accent6">
                    <a:lumMod val="75000"/>
                  </a:schemeClr>
                </a:solidFill>
                <a:latin typeface="Speak Pro"/>
              </a:rPr>
              <a:t>Visma</a:t>
            </a:r>
            <a:endParaRPr lang="sv-SE" sz="1200">
              <a:solidFill>
                <a:schemeClr val="accent6">
                  <a:lumMod val="75000"/>
                </a:schemeClr>
              </a:solidFill>
              <a:latin typeface="Speak Pro"/>
            </a:endParaRPr>
          </a:p>
        </p:txBody>
      </p:sp>
      <p:cxnSp>
        <p:nvCxnSpPr>
          <p:cNvPr id="65" name="Rak 64"/>
          <p:cNvCxnSpPr/>
          <p:nvPr/>
        </p:nvCxnSpPr>
        <p:spPr>
          <a:xfrm flipV="1">
            <a:off x="1510583" y="5309042"/>
            <a:ext cx="453545" cy="42782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9" name="Rak 88"/>
          <p:cNvCxnSpPr/>
          <p:nvPr/>
        </p:nvCxnSpPr>
        <p:spPr>
          <a:xfrm>
            <a:off x="1571554" y="5351256"/>
            <a:ext cx="527650" cy="3383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2" name="Rak 91"/>
          <p:cNvCxnSpPr/>
          <p:nvPr/>
        </p:nvCxnSpPr>
        <p:spPr>
          <a:xfrm>
            <a:off x="3689174" y="5818834"/>
            <a:ext cx="94886" cy="254127"/>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93" name="Rak 92"/>
          <p:cNvCxnSpPr>
            <a:endCxn id="16" idx="0"/>
          </p:cNvCxnSpPr>
          <p:nvPr/>
        </p:nvCxnSpPr>
        <p:spPr>
          <a:xfrm flipH="1">
            <a:off x="2660264" y="5797914"/>
            <a:ext cx="217387" cy="299773"/>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97" name="Rak 96"/>
          <p:cNvCxnSpPr/>
          <p:nvPr/>
        </p:nvCxnSpPr>
        <p:spPr>
          <a:xfrm flipV="1">
            <a:off x="457200" y="4869160"/>
            <a:ext cx="8075240" cy="72008"/>
          </a:xfrm>
          <a:prstGeom prst="line">
            <a:avLst/>
          </a:prstGeom>
          <a:ln>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
        <p:nvSpPr>
          <p:cNvPr id="100" name="textruta 99"/>
          <p:cNvSpPr txBox="1"/>
          <p:nvPr/>
        </p:nvSpPr>
        <p:spPr>
          <a:xfrm>
            <a:off x="3447301" y="4974148"/>
            <a:ext cx="2467342" cy="369332"/>
          </a:xfrm>
          <a:prstGeom prst="rect">
            <a:avLst/>
          </a:prstGeom>
          <a:noFill/>
        </p:spPr>
        <p:txBody>
          <a:bodyPr wrap="none" rtlCol="0">
            <a:spAutoFit/>
          </a:bodyPr>
          <a:lstStyle/>
          <a:p>
            <a:r>
              <a:rPr lang="sv-SE">
                <a:solidFill>
                  <a:schemeClr val="accent6">
                    <a:lumMod val="75000"/>
                  </a:schemeClr>
                </a:solidFill>
              </a:rPr>
              <a:t>Administrativa System</a:t>
            </a:r>
          </a:p>
        </p:txBody>
      </p:sp>
      <p:sp>
        <p:nvSpPr>
          <p:cNvPr id="104" name="textruta 103">
            <a:extLst>
              <a:ext uri="{FF2B5EF4-FFF2-40B4-BE49-F238E27FC236}">
                <a16:creationId xmlns="" xmlns:a16="http://schemas.microsoft.com/office/drawing/2014/main" id="{FA2E72C7-2D67-4671-A869-F2162410528E}"/>
              </a:ext>
            </a:extLst>
          </p:cNvPr>
          <p:cNvSpPr txBox="1"/>
          <p:nvPr/>
        </p:nvSpPr>
        <p:spPr>
          <a:xfrm>
            <a:off x="743635" y="5514673"/>
            <a:ext cx="2329684"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fontAlgn="auto">
              <a:spcBef>
                <a:spcPts val="0"/>
              </a:spcBef>
              <a:spcAft>
                <a:spcPts val="0"/>
              </a:spcAft>
            </a:pPr>
            <a:r>
              <a:rPr lang="sv-SE" sz="1200">
                <a:solidFill>
                  <a:schemeClr val="accent6">
                    <a:lumMod val="75000"/>
                  </a:schemeClr>
                </a:solidFill>
                <a:latin typeface="Speak Pro"/>
              </a:rPr>
              <a:t>Avslutat</a:t>
            </a:r>
          </a:p>
        </p:txBody>
      </p:sp>
      <p:sp>
        <p:nvSpPr>
          <p:cNvPr id="42" name="Moln 41">
            <a:extLst>
              <a:ext uri="{FF2B5EF4-FFF2-40B4-BE49-F238E27FC236}">
                <a16:creationId xmlns="" xmlns:a16="http://schemas.microsoft.com/office/drawing/2014/main" id="{7E2F738C-C516-4080-A3B3-B8350FFEF7D3}"/>
              </a:ext>
            </a:extLst>
          </p:cNvPr>
          <p:cNvSpPr/>
          <p:nvPr/>
        </p:nvSpPr>
        <p:spPr>
          <a:xfrm>
            <a:off x="7015921" y="5200554"/>
            <a:ext cx="978274" cy="618280"/>
          </a:xfrm>
          <a:prstGeom prst="cloud">
            <a:avLst/>
          </a:prstGeom>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sv-SE" sz="1200" b="0" i="0" u="none" strike="noStrike" kern="0" cap="none" spc="0" normalizeH="0" baseline="0" noProof="0" err="1">
                <a:ln>
                  <a:noFill/>
                </a:ln>
                <a:solidFill>
                  <a:schemeClr val="accent6">
                    <a:lumMod val="75000"/>
                  </a:schemeClr>
                </a:solidFill>
                <a:effectLst/>
                <a:uLnTx/>
                <a:uFillTx/>
                <a:latin typeface="Speak Pro"/>
                <a:ea typeface="+mn-ea"/>
                <a:cs typeface="+mn-cs"/>
              </a:rPr>
              <a:t>Trello</a:t>
            </a:r>
            <a:endParaRPr kumimoji="0" lang="sv-SE" sz="1200" b="0" i="0" u="none" strike="noStrike" kern="0" cap="none" spc="0" normalizeH="0" baseline="0" noProof="0">
              <a:ln>
                <a:noFill/>
              </a:ln>
              <a:solidFill>
                <a:schemeClr val="accent6">
                  <a:lumMod val="75000"/>
                </a:schemeClr>
              </a:solidFill>
              <a:effectLst/>
              <a:uLnTx/>
              <a:uFillTx/>
              <a:latin typeface="Speak Pro"/>
              <a:ea typeface="+mn-ea"/>
              <a:cs typeface="+mn-cs"/>
            </a:endParaRPr>
          </a:p>
        </p:txBody>
      </p:sp>
      <p:sp>
        <p:nvSpPr>
          <p:cNvPr id="47" name="Moln 46">
            <a:extLst>
              <a:ext uri="{FF2B5EF4-FFF2-40B4-BE49-F238E27FC236}">
                <a16:creationId xmlns="" xmlns:a16="http://schemas.microsoft.com/office/drawing/2014/main" id="{35DAD6ED-6860-4861-B1C1-D078D630BA5D}"/>
              </a:ext>
            </a:extLst>
          </p:cNvPr>
          <p:cNvSpPr/>
          <p:nvPr/>
        </p:nvSpPr>
        <p:spPr>
          <a:xfrm>
            <a:off x="5463908" y="5318238"/>
            <a:ext cx="1232521" cy="618280"/>
          </a:xfrm>
          <a:prstGeom prst="cloud">
            <a:avLst/>
          </a:prstGeom>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sv-SE" sz="1050" b="0" i="0" u="none" strike="noStrike" kern="0" cap="none" spc="0" normalizeH="0" baseline="0" noProof="0">
                <a:ln>
                  <a:noFill/>
                </a:ln>
                <a:solidFill>
                  <a:schemeClr val="accent6">
                    <a:lumMod val="75000"/>
                  </a:schemeClr>
                </a:solidFill>
                <a:effectLst/>
                <a:uLnTx/>
                <a:uFillTx/>
                <a:latin typeface="Speak Pro"/>
                <a:ea typeface="+mn-ea"/>
                <a:cs typeface="+mn-cs"/>
              </a:rPr>
              <a:t>Sociala plattformar</a:t>
            </a:r>
          </a:p>
        </p:txBody>
      </p:sp>
      <p:sp>
        <p:nvSpPr>
          <p:cNvPr id="3" name="textruta 2">
            <a:extLst>
              <a:ext uri="{FF2B5EF4-FFF2-40B4-BE49-F238E27FC236}">
                <a16:creationId xmlns="" xmlns:a16="http://schemas.microsoft.com/office/drawing/2014/main" id="{C4E4672E-A750-4D7D-8FC1-AFCF60C9E3CE}"/>
              </a:ext>
            </a:extLst>
          </p:cNvPr>
          <p:cNvSpPr txBox="1"/>
          <p:nvPr/>
        </p:nvSpPr>
        <p:spPr>
          <a:xfrm>
            <a:off x="5330619" y="6082026"/>
            <a:ext cx="749549" cy="261610"/>
          </a:xfrm>
          <a:prstGeom prst="rect">
            <a:avLst/>
          </a:prstGeom>
          <a:noFill/>
        </p:spPr>
        <p:txBody>
          <a:bodyPr wrap="square" rtlCol="0">
            <a:spAutoFit/>
          </a:bodyPr>
          <a:lstStyle/>
          <a:p>
            <a:r>
              <a:rPr lang="sv-SE" sz="1100">
                <a:solidFill>
                  <a:schemeClr val="accent2">
                    <a:lumMod val="75000"/>
                  </a:schemeClr>
                </a:solidFill>
                <a:latin typeface="Speak Pro" panose="020B0504020101020102" pitchFamily="34" charset="0"/>
              </a:rPr>
              <a:t>Facebook</a:t>
            </a:r>
          </a:p>
        </p:txBody>
      </p:sp>
      <p:sp>
        <p:nvSpPr>
          <p:cNvPr id="8" name="textruta 7">
            <a:extLst>
              <a:ext uri="{FF2B5EF4-FFF2-40B4-BE49-F238E27FC236}">
                <a16:creationId xmlns="" xmlns:a16="http://schemas.microsoft.com/office/drawing/2014/main" id="{3FBADB87-FDBF-4360-89F9-65EE5A235794}"/>
              </a:ext>
            </a:extLst>
          </p:cNvPr>
          <p:cNvSpPr txBox="1"/>
          <p:nvPr/>
        </p:nvSpPr>
        <p:spPr>
          <a:xfrm>
            <a:off x="6482929" y="6072961"/>
            <a:ext cx="749549" cy="261610"/>
          </a:xfrm>
          <a:prstGeom prst="rect">
            <a:avLst/>
          </a:prstGeom>
          <a:noFill/>
        </p:spPr>
        <p:txBody>
          <a:bodyPr wrap="square" rtlCol="0">
            <a:spAutoFit/>
          </a:bodyPr>
          <a:lstStyle/>
          <a:p>
            <a:r>
              <a:rPr lang="sv-SE" sz="1100">
                <a:latin typeface="Speak Pro" panose="020B0504020101020102" pitchFamily="34" charset="0"/>
              </a:rPr>
              <a:t>Youtube</a:t>
            </a:r>
          </a:p>
        </p:txBody>
      </p:sp>
      <p:cxnSp>
        <p:nvCxnSpPr>
          <p:cNvPr id="10" name="Rak pilkoppling 9">
            <a:extLst>
              <a:ext uri="{FF2B5EF4-FFF2-40B4-BE49-F238E27FC236}">
                <a16:creationId xmlns="" xmlns:a16="http://schemas.microsoft.com/office/drawing/2014/main" id="{60E7AF9F-56C0-48AA-BFF4-AB4294488CD7}"/>
              </a:ext>
            </a:extLst>
          </p:cNvPr>
          <p:cNvCxnSpPr>
            <a:cxnSpLocks/>
          </p:cNvCxnSpPr>
          <p:nvPr/>
        </p:nvCxnSpPr>
        <p:spPr>
          <a:xfrm flipH="1" flipV="1">
            <a:off x="6482929" y="5855330"/>
            <a:ext cx="233798" cy="16351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 name="Rak pilkoppling 11">
            <a:extLst>
              <a:ext uri="{FF2B5EF4-FFF2-40B4-BE49-F238E27FC236}">
                <a16:creationId xmlns="" xmlns:a16="http://schemas.microsoft.com/office/drawing/2014/main" id="{AE02F919-6D23-476F-AD35-6AE1B0ADB187}"/>
              </a:ext>
            </a:extLst>
          </p:cNvPr>
          <p:cNvCxnSpPr>
            <a:cxnSpLocks/>
          </p:cNvCxnSpPr>
          <p:nvPr/>
        </p:nvCxnSpPr>
        <p:spPr>
          <a:xfrm flipV="1">
            <a:off x="5850832" y="5888926"/>
            <a:ext cx="0" cy="18403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56618508"/>
      </p:ext>
    </p:extLst>
  </p:cSld>
  <p:clrMapOvr>
    <a:masterClrMapping/>
  </p:clrMapOvr>
  <p:timing>
    <p:tnLst>
      <p:par>
        <p:cTn id="1" dur="indefinite" restart="never" nodeType="tmRoot"/>
      </p:par>
    </p:tnLst>
  </p:timing>
</p:sld>
</file>

<file path=ppt/theme/theme1.xml><?xml version="1.0" encoding="utf-8"?>
<a:theme xmlns:a="http://schemas.openxmlformats.org/drawingml/2006/main" name="OH-mall_Blå-bakgrund_1_2">
  <a:themeElements>
    <a:clrScheme name="OH-mall_Blå-bakgrund_1_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H-mall_Blå-bakgrund_1_2">
      <a:majorFont>
        <a:latin typeface="AkzidenzGroteskBE"/>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OH-mall_Blå-bakgrund_1_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H-mall_Blå-bakgrund_1_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H-mall_Blå-bakgrund_1_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H-mall_Blå-bakgrund_1_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H-mall_Blå-bakgrund_1_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H-mall_Blå-bakgrund_1_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H-mall_Blå-bakgrund_1_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H-mall_Blå-bakgrund_1_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H-mall_Blå-bakgrund_1_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H-mall_Blå-bakgrund_1_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H-mall_Blå-bakgrund_1_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H-mall_Blå-bakgrund_1_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3" id="{C82F70FB-DBDA-48CC-8FAF-F280DC747A68}" vid="{E3A1E3D2-1514-48D2-843A-E3234D92EE5D}"/>
    </a:ext>
  </a:extLst>
</a:theme>
</file>

<file path=ppt/theme/theme2.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4638D1FD26A16B4FBC83534925A9063E" ma:contentTypeVersion="6" ma:contentTypeDescription="Skapa ett nytt dokument." ma:contentTypeScope="" ma:versionID="d507805c820827437c6c97a7d50f7445">
  <xsd:schema xmlns:xsd="http://www.w3.org/2001/XMLSchema" xmlns:xs="http://www.w3.org/2001/XMLSchema" xmlns:p="http://schemas.microsoft.com/office/2006/metadata/properties" xmlns:ns2="f012617d-6d75-4a71-a651-f2a75cd165cf" xmlns:ns3="a3bf835c-5c99-4fa8-b50f-908a07b96f3a" targetNamespace="http://schemas.microsoft.com/office/2006/metadata/properties" ma:root="true" ma:fieldsID="9d28b5932d63f9373654cd66ea28daba" ns2:_="" ns3:_="">
    <xsd:import namespace="f012617d-6d75-4a71-a651-f2a75cd165cf"/>
    <xsd:import namespace="a3bf835c-5c99-4fa8-b50f-908a07b96f3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012617d-6d75-4a71-a651-f2a75cd165c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3bf835c-5c99-4fa8-b50f-908a07b96f3a" elementFormDefault="qualified">
    <xsd:import namespace="http://schemas.microsoft.com/office/2006/documentManagement/types"/>
    <xsd:import namespace="http://schemas.microsoft.com/office/infopath/2007/PartnerControls"/>
    <xsd:element name="SharedWithUsers" ma:index="12"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Delat med informa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FA8A43C-FDBA-4DA2-9B27-8391D62C1CF3}">
  <ds:schemaRefs>
    <ds:schemaRef ds:uri="a3bf835c-5c99-4fa8-b50f-908a07b96f3a"/>
    <ds:schemaRef ds:uri="f012617d-6d75-4a71-a651-f2a75cd165c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071753AB-C16A-44E8-BF25-6F8435924384}">
  <ds:schemaRefs>
    <ds:schemaRef ds:uri="http://purl.org/dc/elements/1.1/"/>
    <ds:schemaRef ds:uri="http://schemas.microsoft.com/office/2006/metadata/properties"/>
    <ds:schemaRef ds:uri="f012617d-6d75-4a71-a651-f2a75cd165cf"/>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a3bf835c-5c99-4fa8-b50f-908a07b96f3a"/>
    <ds:schemaRef ds:uri="http://www.w3.org/XML/1998/namespace"/>
    <ds:schemaRef ds:uri="http://purl.org/dc/dcmitype/"/>
  </ds:schemaRefs>
</ds:datastoreItem>
</file>

<file path=customXml/itemProps3.xml><?xml version="1.0" encoding="utf-8"?>
<ds:datastoreItem xmlns:ds="http://schemas.openxmlformats.org/officeDocument/2006/customXml" ds:itemID="{7200BE28-7A22-4959-88D5-68C9826169F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114</TotalTime>
  <Words>852</Words>
  <Application>Microsoft Office PowerPoint</Application>
  <PresentationFormat>Bildspel på skärmen (4:3)</PresentationFormat>
  <Paragraphs>263</Paragraphs>
  <Slides>23</Slides>
  <Notes>1</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23</vt:i4>
      </vt:variant>
    </vt:vector>
  </HeadingPairs>
  <TitlesOfParts>
    <vt:vector size="29" baseType="lpstr">
      <vt:lpstr>AkzidenzGroteskBE</vt:lpstr>
      <vt:lpstr>Arial</vt:lpstr>
      <vt:lpstr>Arial,Sans-Serif</vt:lpstr>
      <vt:lpstr>Speak Pro</vt:lpstr>
      <vt:lpstr>Times New Roman</vt:lpstr>
      <vt:lpstr>OH-mall_Blå-bakgrund_1_2</vt:lpstr>
      <vt:lpstr>IT- Strategi  för Svenska Bridgeförbundet 2021-2022</vt:lpstr>
      <vt:lpstr>IT Strategi inledning</vt:lpstr>
      <vt:lpstr>Innehåll</vt:lpstr>
      <vt:lpstr>SBF Verksamhetsmål 2021</vt:lpstr>
      <vt:lpstr>SBF Mål 2022</vt:lpstr>
      <vt:lpstr>IT-budget 2022 - behov</vt:lpstr>
      <vt:lpstr>Vad har styrelsen för önskemål på IT?</vt:lpstr>
      <vt:lpstr>Nuläget</vt:lpstr>
      <vt:lpstr>Systemkarta</vt:lpstr>
      <vt:lpstr>Processmodell – Hantering av ärenden</vt:lpstr>
      <vt:lpstr>Förvaltningsmodell</vt:lpstr>
      <vt:lpstr>Avtal och Licenser</vt:lpstr>
      <vt:lpstr>Ärendelogg</vt:lpstr>
      <vt:lpstr>Vad krånglade mest 2021? </vt:lpstr>
      <vt:lpstr>Handlingsplan</vt:lpstr>
      <vt:lpstr>Prioriterade områden</vt:lpstr>
      <vt:lpstr>Information och program</vt:lpstr>
      <vt:lpstr>IT Drift och Säkerhet</vt:lpstr>
      <vt:lpstr>IT Support och Relationer</vt:lpstr>
      <vt:lpstr>Budget och Resursfördelning</vt:lpstr>
      <vt:lpstr>Önskemål för framtiden</vt:lpstr>
      <vt:lpstr>IT Strategi</vt:lpstr>
      <vt:lpstr>Förslag till IT Strategi</vt:lpstr>
    </vt:vector>
  </TitlesOfParts>
  <Company>Facelander INC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Rubriker</dc:title>
  <dc:creator>Eva Andersson</dc:creator>
  <cp:lastModifiedBy>Eva Andersson</cp:lastModifiedBy>
  <cp:revision>828</cp:revision>
  <dcterms:created xsi:type="dcterms:W3CDTF">2021-04-26T08:21:36Z</dcterms:created>
  <dcterms:modified xsi:type="dcterms:W3CDTF">2021-05-22T07:37:18Z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0x0101004638D1FD26A16B4FBC83534925A9063E</vt:lpwstr>
  </property>
</Properties>
</file>