
<file path=[Content_Types].xml><?xml version="1.0" encoding="utf-8"?>
<Types xmlns="http://schemas.openxmlformats.org/package/2006/content-types"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4"/>
  </p:sld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</p:sldIdLst>
  <p:sldSz cx="12192000" cy="6858000"/>
  <p:notesSz cx="12192000" cy="685800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62A2E8A-2D07-435E-9594-2A6926A2EA63}" v="1" dt="2025-06-13T10:09:20.305"/>
  </p1510:revLst>
</p1510:revInfo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9" d="100"/>
          <a:sy n="109" d="100"/>
        </p:scale>
        <p:origin x="126" y="104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microsoft.com/office/2015/10/relationships/revisionInfo" Target="revisionInfo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125980"/>
            <a:ext cx="103632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400" b="0" i="0">
                <a:solidFill>
                  <a:srgbClr val="FFC000"/>
                </a:solidFill>
                <a:latin typeface="Arial Black"/>
                <a:cs typeface="Arial Black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10/3/2025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0" i="0">
                <a:solidFill>
                  <a:srgbClr val="FFC000"/>
                </a:solidFill>
                <a:latin typeface="Arial Black"/>
                <a:cs typeface="Arial Black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10/3/2025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0" i="0">
                <a:solidFill>
                  <a:srgbClr val="FFC000"/>
                </a:solidFill>
                <a:latin typeface="Arial Black"/>
                <a:cs typeface="Arial Black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10/3/2025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0" i="0">
                <a:solidFill>
                  <a:srgbClr val="FFC000"/>
                </a:solidFill>
                <a:latin typeface="Arial Black"/>
                <a:cs typeface="Arial Black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10/3/2025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10871" y="0"/>
            <a:ext cx="12181205" cy="6858000"/>
          </a:xfrm>
          <a:custGeom>
            <a:avLst/>
            <a:gdLst/>
            <a:ahLst/>
            <a:cxnLst/>
            <a:rect l="l" t="t" r="r" b="b"/>
            <a:pathLst>
              <a:path w="12181205" h="6858000">
                <a:moveTo>
                  <a:pt x="12181128" y="0"/>
                </a:moveTo>
                <a:lnTo>
                  <a:pt x="0" y="0"/>
                </a:lnTo>
                <a:lnTo>
                  <a:pt x="0" y="6858000"/>
                </a:lnTo>
                <a:lnTo>
                  <a:pt x="12181128" y="6858000"/>
                </a:lnTo>
                <a:lnTo>
                  <a:pt x="12181128" y="0"/>
                </a:lnTo>
                <a:close/>
              </a:path>
            </a:pathLst>
          </a:custGeom>
          <a:solidFill>
            <a:srgbClr val="001F5F">
              <a:alpha val="96862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10871" y="0"/>
            <a:ext cx="12181205" cy="6858000"/>
          </a:xfrm>
          <a:custGeom>
            <a:avLst/>
            <a:gdLst/>
            <a:ahLst/>
            <a:cxnLst/>
            <a:rect l="l" t="t" r="r" b="b"/>
            <a:pathLst>
              <a:path w="12181205" h="6858000">
                <a:moveTo>
                  <a:pt x="0" y="0"/>
                </a:moveTo>
                <a:lnTo>
                  <a:pt x="12181128" y="0"/>
                </a:lnTo>
                <a:lnTo>
                  <a:pt x="12181128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00AFE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g object 18"/>
          <p:cNvSpPr/>
          <p:nvPr/>
        </p:nvSpPr>
        <p:spPr>
          <a:xfrm>
            <a:off x="3" y="0"/>
            <a:ext cx="4837430" cy="1852295"/>
          </a:xfrm>
          <a:custGeom>
            <a:avLst/>
            <a:gdLst/>
            <a:ahLst/>
            <a:cxnLst/>
            <a:rect l="l" t="t" r="r" b="b"/>
            <a:pathLst>
              <a:path w="4837430" h="1852295">
                <a:moveTo>
                  <a:pt x="4836921" y="0"/>
                </a:moveTo>
                <a:lnTo>
                  <a:pt x="22847" y="0"/>
                </a:lnTo>
                <a:lnTo>
                  <a:pt x="0" y="27711"/>
                </a:lnTo>
                <a:lnTo>
                  <a:pt x="0" y="1851964"/>
                </a:lnTo>
                <a:lnTo>
                  <a:pt x="3309797" y="1851964"/>
                </a:lnTo>
                <a:lnTo>
                  <a:pt x="4836921" y="0"/>
                </a:lnTo>
                <a:close/>
              </a:path>
            </a:pathLst>
          </a:custGeom>
          <a:solidFill>
            <a:srgbClr val="006FC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g object 19"/>
          <p:cNvSpPr/>
          <p:nvPr/>
        </p:nvSpPr>
        <p:spPr>
          <a:xfrm>
            <a:off x="0" y="0"/>
            <a:ext cx="4837430" cy="1852295"/>
          </a:xfrm>
          <a:custGeom>
            <a:avLst/>
            <a:gdLst/>
            <a:ahLst/>
            <a:cxnLst/>
            <a:rect l="l" t="t" r="r" b="b"/>
            <a:pathLst>
              <a:path w="4837430" h="1852295">
                <a:moveTo>
                  <a:pt x="0" y="27710"/>
                </a:moveTo>
                <a:lnTo>
                  <a:pt x="22850" y="0"/>
                </a:lnTo>
              </a:path>
              <a:path w="4837430" h="1852295">
                <a:moveTo>
                  <a:pt x="4836925" y="0"/>
                </a:moveTo>
                <a:lnTo>
                  <a:pt x="3309788" y="1851967"/>
                </a:lnTo>
                <a:lnTo>
                  <a:pt x="0" y="1851967"/>
                </a:lnTo>
              </a:path>
            </a:pathLst>
          </a:custGeom>
          <a:ln w="12700">
            <a:solidFill>
              <a:srgbClr val="00AFE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0" name="bg object 20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79455" y="372783"/>
            <a:ext cx="2919699" cy="1081206"/>
          </a:xfrm>
          <a:prstGeom prst="rect">
            <a:avLst/>
          </a:prstGeom>
        </p:spPr>
      </p:pic>
      <p:sp>
        <p:nvSpPr>
          <p:cNvPr id="21" name="bg object 21"/>
          <p:cNvSpPr/>
          <p:nvPr/>
        </p:nvSpPr>
        <p:spPr>
          <a:xfrm>
            <a:off x="10871" y="2071522"/>
            <a:ext cx="3550920" cy="105410"/>
          </a:xfrm>
          <a:custGeom>
            <a:avLst/>
            <a:gdLst/>
            <a:ahLst/>
            <a:cxnLst/>
            <a:rect l="l" t="t" r="r" b="b"/>
            <a:pathLst>
              <a:path w="3550920" h="105410">
                <a:moveTo>
                  <a:pt x="3550475" y="0"/>
                </a:moveTo>
                <a:lnTo>
                  <a:pt x="0" y="0"/>
                </a:lnTo>
                <a:lnTo>
                  <a:pt x="0" y="105105"/>
                </a:lnTo>
                <a:lnTo>
                  <a:pt x="3550475" y="105105"/>
                </a:lnTo>
                <a:lnTo>
                  <a:pt x="3550475" y="0"/>
                </a:lnTo>
                <a:close/>
              </a:path>
            </a:pathLst>
          </a:custGeom>
          <a:solidFill>
            <a:srgbClr val="F1F1F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bg object 22"/>
          <p:cNvSpPr/>
          <p:nvPr/>
        </p:nvSpPr>
        <p:spPr>
          <a:xfrm>
            <a:off x="10871" y="2071522"/>
            <a:ext cx="3550920" cy="105410"/>
          </a:xfrm>
          <a:custGeom>
            <a:avLst/>
            <a:gdLst/>
            <a:ahLst/>
            <a:cxnLst/>
            <a:rect l="l" t="t" r="r" b="b"/>
            <a:pathLst>
              <a:path w="3550920" h="105410">
                <a:moveTo>
                  <a:pt x="0" y="0"/>
                </a:moveTo>
                <a:lnTo>
                  <a:pt x="3550475" y="0"/>
                </a:lnTo>
                <a:lnTo>
                  <a:pt x="3550475" y="105092"/>
                </a:lnTo>
                <a:lnTo>
                  <a:pt x="0" y="105092"/>
                </a:lnTo>
                <a:lnTo>
                  <a:pt x="0" y="0"/>
                </a:lnTo>
                <a:close/>
              </a:path>
            </a:pathLst>
          </a:custGeom>
          <a:ln w="12699">
            <a:solidFill>
              <a:srgbClr val="E6E6E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bg object 23"/>
          <p:cNvSpPr/>
          <p:nvPr/>
        </p:nvSpPr>
        <p:spPr>
          <a:xfrm>
            <a:off x="3477381" y="0"/>
            <a:ext cx="1809114" cy="2178050"/>
          </a:xfrm>
          <a:custGeom>
            <a:avLst/>
            <a:gdLst/>
            <a:ahLst/>
            <a:cxnLst/>
            <a:rect l="l" t="t" r="r" b="b"/>
            <a:pathLst>
              <a:path w="1809114" h="2178050">
                <a:moveTo>
                  <a:pt x="1808848" y="0"/>
                </a:moveTo>
                <a:lnTo>
                  <a:pt x="1673580" y="0"/>
                </a:lnTo>
                <a:lnTo>
                  <a:pt x="0" y="2111730"/>
                </a:lnTo>
                <a:lnTo>
                  <a:pt x="83083" y="2177580"/>
                </a:lnTo>
                <a:lnTo>
                  <a:pt x="1808848" y="0"/>
                </a:lnTo>
                <a:close/>
              </a:path>
            </a:pathLst>
          </a:custGeom>
          <a:solidFill>
            <a:srgbClr val="F1F1F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bg object 24"/>
          <p:cNvSpPr/>
          <p:nvPr/>
        </p:nvSpPr>
        <p:spPr>
          <a:xfrm>
            <a:off x="3477380" y="0"/>
            <a:ext cx="1809114" cy="2178050"/>
          </a:xfrm>
          <a:custGeom>
            <a:avLst/>
            <a:gdLst/>
            <a:ahLst/>
            <a:cxnLst/>
            <a:rect l="l" t="t" r="r" b="b"/>
            <a:pathLst>
              <a:path w="1809114" h="2178050">
                <a:moveTo>
                  <a:pt x="1808857" y="0"/>
                </a:moveTo>
                <a:lnTo>
                  <a:pt x="83083" y="2177573"/>
                </a:lnTo>
                <a:lnTo>
                  <a:pt x="0" y="2111724"/>
                </a:lnTo>
                <a:lnTo>
                  <a:pt x="1673586" y="0"/>
                </a:lnTo>
              </a:path>
            </a:pathLst>
          </a:custGeom>
          <a:ln w="12700">
            <a:solidFill>
              <a:srgbClr val="F7F7F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10/3/2025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10871" y="0"/>
            <a:ext cx="12181205" cy="6858000"/>
          </a:xfrm>
          <a:custGeom>
            <a:avLst/>
            <a:gdLst/>
            <a:ahLst/>
            <a:cxnLst/>
            <a:rect l="l" t="t" r="r" b="b"/>
            <a:pathLst>
              <a:path w="12181205" h="6858000">
                <a:moveTo>
                  <a:pt x="12181128" y="0"/>
                </a:moveTo>
                <a:lnTo>
                  <a:pt x="0" y="0"/>
                </a:lnTo>
                <a:lnTo>
                  <a:pt x="0" y="6858000"/>
                </a:lnTo>
                <a:lnTo>
                  <a:pt x="12181128" y="6858000"/>
                </a:lnTo>
                <a:lnTo>
                  <a:pt x="12181128" y="0"/>
                </a:lnTo>
                <a:close/>
              </a:path>
            </a:pathLst>
          </a:custGeom>
          <a:solidFill>
            <a:srgbClr val="001F5F">
              <a:alpha val="96862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10871" y="0"/>
            <a:ext cx="12181205" cy="6858000"/>
          </a:xfrm>
          <a:custGeom>
            <a:avLst/>
            <a:gdLst/>
            <a:ahLst/>
            <a:cxnLst/>
            <a:rect l="l" t="t" r="r" b="b"/>
            <a:pathLst>
              <a:path w="12181205" h="6858000">
                <a:moveTo>
                  <a:pt x="0" y="0"/>
                </a:moveTo>
                <a:lnTo>
                  <a:pt x="12181128" y="0"/>
                </a:lnTo>
                <a:lnTo>
                  <a:pt x="12181128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00AFE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g object 18"/>
          <p:cNvSpPr/>
          <p:nvPr/>
        </p:nvSpPr>
        <p:spPr>
          <a:xfrm>
            <a:off x="7562159" y="5357949"/>
            <a:ext cx="4630420" cy="1500505"/>
          </a:xfrm>
          <a:custGeom>
            <a:avLst/>
            <a:gdLst/>
            <a:ahLst/>
            <a:cxnLst/>
            <a:rect l="l" t="t" r="r" b="b"/>
            <a:pathLst>
              <a:path w="4630420" h="1500504">
                <a:moveTo>
                  <a:pt x="4629848" y="0"/>
                </a:moveTo>
                <a:lnTo>
                  <a:pt x="1236929" y="0"/>
                </a:lnTo>
                <a:lnTo>
                  <a:pt x="0" y="1500047"/>
                </a:lnTo>
                <a:lnTo>
                  <a:pt x="4629848" y="1500047"/>
                </a:lnTo>
                <a:lnTo>
                  <a:pt x="4629848" y="0"/>
                </a:lnTo>
                <a:close/>
              </a:path>
            </a:pathLst>
          </a:custGeom>
          <a:solidFill>
            <a:srgbClr val="006FC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g object 19"/>
          <p:cNvSpPr/>
          <p:nvPr/>
        </p:nvSpPr>
        <p:spPr>
          <a:xfrm>
            <a:off x="7562150" y="5357952"/>
            <a:ext cx="4630420" cy="1500505"/>
          </a:xfrm>
          <a:custGeom>
            <a:avLst/>
            <a:gdLst/>
            <a:ahLst/>
            <a:cxnLst/>
            <a:rect l="l" t="t" r="r" b="b"/>
            <a:pathLst>
              <a:path w="4630420" h="1500504">
                <a:moveTo>
                  <a:pt x="0" y="1500047"/>
                </a:moveTo>
                <a:lnTo>
                  <a:pt x="1236942" y="0"/>
                </a:lnTo>
                <a:lnTo>
                  <a:pt x="4629849" y="0"/>
                </a:lnTo>
              </a:path>
            </a:pathLst>
          </a:custGeom>
          <a:ln w="12700">
            <a:solidFill>
              <a:srgbClr val="00AFE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bg object 20"/>
          <p:cNvSpPr/>
          <p:nvPr/>
        </p:nvSpPr>
        <p:spPr>
          <a:xfrm>
            <a:off x="0" y="0"/>
            <a:ext cx="4396105" cy="1204595"/>
          </a:xfrm>
          <a:custGeom>
            <a:avLst/>
            <a:gdLst/>
            <a:ahLst/>
            <a:cxnLst/>
            <a:rect l="l" t="t" r="r" b="b"/>
            <a:pathLst>
              <a:path w="4396105" h="1204595">
                <a:moveTo>
                  <a:pt x="4396016" y="0"/>
                </a:moveTo>
                <a:lnTo>
                  <a:pt x="0" y="0"/>
                </a:lnTo>
                <a:lnTo>
                  <a:pt x="0" y="1204264"/>
                </a:lnTo>
                <a:lnTo>
                  <a:pt x="3402977" y="1204264"/>
                </a:lnTo>
                <a:lnTo>
                  <a:pt x="4396016" y="0"/>
                </a:lnTo>
                <a:close/>
              </a:path>
            </a:pathLst>
          </a:custGeom>
          <a:solidFill>
            <a:srgbClr val="006FC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bg object 21"/>
          <p:cNvSpPr/>
          <p:nvPr/>
        </p:nvSpPr>
        <p:spPr>
          <a:xfrm>
            <a:off x="0" y="0"/>
            <a:ext cx="4396105" cy="1204595"/>
          </a:xfrm>
          <a:custGeom>
            <a:avLst/>
            <a:gdLst/>
            <a:ahLst/>
            <a:cxnLst/>
            <a:rect l="l" t="t" r="r" b="b"/>
            <a:pathLst>
              <a:path w="4396105" h="1204595">
                <a:moveTo>
                  <a:pt x="4396006" y="0"/>
                </a:moveTo>
                <a:lnTo>
                  <a:pt x="3402968" y="1204267"/>
                </a:lnTo>
                <a:lnTo>
                  <a:pt x="0" y="1204267"/>
                </a:lnTo>
              </a:path>
            </a:pathLst>
          </a:custGeom>
          <a:ln w="12700">
            <a:solidFill>
              <a:srgbClr val="00AFE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bg object 22"/>
          <p:cNvSpPr/>
          <p:nvPr/>
        </p:nvSpPr>
        <p:spPr>
          <a:xfrm>
            <a:off x="10871" y="1423822"/>
            <a:ext cx="3550920" cy="105410"/>
          </a:xfrm>
          <a:custGeom>
            <a:avLst/>
            <a:gdLst/>
            <a:ahLst/>
            <a:cxnLst/>
            <a:rect l="l" t="t" r="r" b="b"/>
            <a:pathLst>
              <a:path w="3550920" h="105409">
                <a:moveTo>
                  <a:pt x="3550475" y="0"/>
                </a:moveTo>
                <a:lnTo>
                  <a:pt x="0" y="0"/>
                </a:lnTo>
                <a:lnTo>
                  <a:pt x="0" y="105105"/>
                </a:lnTo>
                <a:lnTo>
                  <a:pt x="3550475" y="105105"/>
                </a:lnTo>
                <a:lnTo>
                  <a:pt x="3550475" y="0"/>
                </a:lnTo>
                <a:close/>
              </a:path>
            </a:pathLst>
          </a:custGeom>
          <a:solidFill>
            <a:srgbClr val="F1F1F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bg object 23"/>
          <p:cNvSpPr/>
          <p:nvPr/>
        </p:nvSpPr>
        <p:spPr>
          <a:xfrm>
            <a:off x="10871" y="1423822"/>
            <a:ext cx="3550920" cy="105410"/>
          </a:xfrm>
          <a:custGeom>
            <a:avLst/>
            <a:gdLst/>
            <a:ahLst/>
            <a:cxnLst/>
            <a:rect l="l" t="t" r="r" b="b"/>
            <a:pathLst>
              <a:path w="3550920" h="105409">
                <a:moveTo>
                  <a:pt x="0" y="0"/>
                </a:moveTo>
                <a:lnTo>
                  <a:pt x="3550475" y="0"/>
                </a:lnTo>
                <a:lnTo>
                  <a:pt x="3550475" y="105092"/>
                </a:lnTo>
                <a:lnTo>
                  <a:pt x="0" y="105092"/>
                </a:lnTo>
                <a:lnTo>
                  <a:pt x="0" y="0"/>
                </a:lnTo>
                <a:close/>
              </a:path>
            </a:pathLst>
          </a:custGeom>
          <a:ln w="12699">
            <a:solidFill>
              <a:srgbClr val="E6E6E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bg object 24"/>
          <p:cNvSpPr/>
          <p:nvPr/>
        </p:nvSpPr>
        <p:spPr>
          <a:xfrm>
            <a:off x="3477381" y="0"/>
            <a:ext cx="1303655" cy="1539875"/>
          </a:xfrm>
          <a:custGeom>
            <a:avLst/>
            <a:gdLst/>
            <a:ahLst/>
            <a:cxnLst/>
            <a:rect l="l" t="t" r="r" b="b"/>
            <a:pathLst>
              <a:path w="1303654" h="1539875">
                <a:moveTo>
                  <a:pt x="1303083" y="0"/>
                </a:moveTo>
                <a:lnTo>
                  <a:pt x="1167815" y="0"/>
                </a:lnTo>
                <a:lnTo>
                  <a:pt x="0" y="1473542"/>
                </a:lnTo>
                <a:lnTo>
                  <a:pt x="83083" y="1539405"/>
                </a:lnTo>
                <a:lnTo>
                  <a:pt x="1303083" y="0"/>
                </a:lnTo>
                <a:close/>
              </a:path>
            </a:pathLst>
          </a:custGeom>
          <a:solidFill>
            <a:srgbClr val="F1F1F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bg object 25"/>
          <p:cNvSpPr/>
          <p:nvPr/>
        </p:nvSpPr>
        <p:spPr>
          <a:xfrm>
            <a:off x="3477380" y="0"/>
            <a:ext cx="1303655" cy="1539875"/>
          </a:xfrm>
          <a:custGeom>
            <a:avLst/>
            <a:gdLst/>
            <a:ahLst/>
            <a:cxnLst/>
            <a:rect l="l" t="t" r="r" b="b"/>
            <a:pathLst>
              <a:path w="1303654" h="1539875">
                <a:moveTo>
                  <a:pt x="1303089" y="0"/>
                </a:moveTo>
                <a:lnTo>
                  <a:pt x="83083" y="1539398"/>
                </a:lnTo>
                <a:lnTo>
                  <a:pt x="0" y="1473549"/>
                </a:lnTo>
                <a:lnTo>
                  <a:pt x="1167819" y="0"/>
                </a:lnTo>
              </a:path>
            </a:pathLst>
          </a:custGeom>
          <a:ln w="12700">
            <a:solidFill>
              <a:srgbClr val="F7F7F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743926" y="2649490"/>
            <a:ext cx="5549900" cy="136778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400" b="0" i="0">
                <a:solidFill>
                  <a:srgbClr val="FFC000"/>
                </a:solidFill>
                <a:latin typeface="Arial Black"/>
                <a:cs typeface="Arial Black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5706451" y="1558709"/>
            <a:ext cx="6214746" cy="339026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10/3/2025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g"/><Relationship Id="rId5" Type="http://schemas.openxmlformats.org/officeDocument/2006/relationships/hyperlink" Target="http://www.svenskbridge.se/hallsbergs-bk" TargetMode="External"/><Relationship Id="rId4" Type="http://schemas.openxmlformats.org/officeDocument/2006/relationships/hyperlink" Target="mailto:mats@narketryck.se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94599" y="3563524"/>
            <a:ext cx="5292725" cy="1725295"/>
          </a:xfrm>
          <a:prstGeom prst="rect">
            <a:avLst/>
          </a:prstGeom>
        </p:spPr>
        <p:txBody>
          <a:bodyPr vert="horz" wrap="square" lIns="0" tIns="240665" rIns="0" bIns="0" rtlCol="0">
            <a:spAutoFit/>
          </a:bodyPr>
          <a:lstStyle/>
          <a:p>
            <a:pPr marR="68580" algn="ctr">
              <a:lnSpc>
                <a:spcPct val="100000"/>
              </a:lnSpc>
              <a:spcBef>
                <a:spcPts val="1895"/>
              </a:spcBef>
              <a:tabLst>
                <a:tab pos="3463925" algn="l"/>
              </a:tabLst>
            </a:pPr>
            <a:r>
              <a:rPr sz="3200" spc="-30" dirty="0">
                <a:solidFill>
                  <a:srgbClr val="FFFFFF"/>
                </a:solidFill>
                <a:latin typeface="Arial"/>
                <a:cs typeface="Arial"/>
              </a:rPr>
              <a:t>V</a:t>
            </a:r>
            <a:r>
              <a:rPr sz="3200" spc="-29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spc="-30" dirty="0">
                <a:solidFill>
                  <a:srgbClr val="FFFFFF"/>
                </a:solidFill>
                <a:latin typeface="Arial"/>
                <a:cs typeface="Arial"/>
              </a:rPr>
              <a:t>Ä</a:t>
            </a:r>
            <a:r>
              <a:rPr sz="3200" spc="-28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sz="3200" spc="-29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spc="-30" dirty="0">
                <a:solidFill>
                  <a:srgbClr val="FFFFFF"/>
                </a:solidFill>
                <a:latin typeface="Arial"/>
                <a:cs typeface="Arial"/>
              </a:rPr>
              <a:t>K</a:t>
            </a:r>
            <a:r>
              <a:rPr sz="3200" spc="-28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3200" spc="-28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M</a:t>
            </a:r>
            <a:r>
              <a:rPr sz="3200" spc="-29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M</a:t>
            </a:r>
            <a:r>
              <a:rPr sz="3200" spc="-29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spc="-30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3200" spc="-29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spc="-60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	T</a:t>
            </a:r>
            <a:r>
              <a:rPr sz="3200" spc="-29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3200" spc="-29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sz="3200" spc="-29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spc="-50" dirty="0">
                <a:solidFill>
                  <a:srgbClr val="FFFFFF"/>
                </a:solidFill>
                <a:latin typeface="Arial"/>
                <a:cs typeface="Arial"/>
              </a:rPr>
              <a:t>L</a:t>
            </a:r>
            <a:endParaRPr sz="3200">
              <a:latin typeface="Arial"/>
              <a:cs typeface="Arial"/>
            </a:endParaRPr>
          </a:p>
          <a:p>
            <a:pPr algn="ctr">
              <a:lnSpc>
                <a:spcPct val="100000"/>
              </a:lnSpc>
              <a:spcBef>
                <a:spcPts val="2465"/>
              </a:spcBef>
            </a:pPr>
            <a:r>
              <a:rPr sz="4400" dirty="0">
                <a:solidFill>
                  <a:srgbClr val="FFC000"/>
                </a:solidFill>
                <a:latin typeface="Arial Black"/>
                <a:cs typeface="Arial Black"/>
              </a:rPr>
              <a:t>HALLSBERGS</a:t>
            </a:r>
            <a:r>
              <a:rPr sz="4400" spc="-155" dirty="0">
                <a:solidFill>
                  <a:srgbClr val="FFC000"/>
                </a:solidFill>
                <a:latin typeface="Arial Black"/>
                <a:cs typeface="Arial Black"/>
              </a:rPr>
              <a:t> </a:t>
            </a:r>
            <a:r>
              <a:rPr sz="4400" spc="-25" dirty="0">
                <a:solidFill>
                  <a:srgbClr val="FFC000"/>
                </a:solidFill>
                <a:latin typeface="Arial Black"/>
                <a:cs typeface="Arial Black"/>
              </a:rPr>
              <a:t>BK</a:t>
            </a:r>
            <a:endParaRPr sz="4400">
              <a:latin typeface="Arial Black"/>
              <a:cs typeface="Arial Black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326297" y="467108"/>
            <a:ext cx="3253181" cy="3887861"/>
          </a:xfrm>
          <a:prstGeom prst="rect">
            <a:avLst/>
          </a:prstGeom>
        </p:spPr>
      </p:pic>
      <p:grpSp>
        <p:nvGrpSpPr>
          <p:cNvPr id="4" name="object 4"/>
          <p:cNvGrpSpPr/>
          <p:nvPr/>
        </p:nvGrpSpPr>
        <p:grpSpPr>
          <a:xfrm>
            <a:off x="7153357" y="5010835"/>
            <a:ext cx="5045075" cy="1853564"/>
            <a:chOff x="7153357" y="5010835"/>
            <a:chExt cx="5045075" cy="1853564"/>
          </a:xfrm>
        </p:grpSpPr>
        <p:sp>
          <p:nvSpPr>
            <p:cNvPr id="5" name="object 5"/>
            <p:cNvSpPr/>
            <p:nvPr/>
          </p:nvSpPr>
          <p:spPr>
            <a:xfrm>
              <a:off x="7562159" y="5357949"/>
              <a:ext cx="4630420" cy="1500505"/>
            </a:xfrm>
            <a:custGeom>
              <a:avLst/>
              <a:gdLst/>
              <a:ahLst/>
              <a:cxnLst/>
              <a:rect l="l" t="t" r="r" b="b"/>
              <a:pathLst>
                <a:path w="4630420" h="1500504">
                  <a:moveTo>
                    <a:pt x="4629848" y="0"/>
                  </a:moveTo>
                  <a:lnTo>
                    <a:pt x="1236929" y="0"/>
                  </a:lnTo>
                  <a:lnTo>
                    <a:pt x="0" y="1500047"/>
                  </a:lnTo>
                  <a:lnTo>
                    <a:pt x="4629848" y="1500047"/>
                  </a:lnTo>
                  <a:lnTo>
                    <a:pt x="4629848" y="0"/>
                  </a:lnTo>
                  <a:close/>
                </a:path>
              </a:pathLst>
            </a:custGeom>
            <a:solidFill>
              <a:srgbClr val="006FC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7562150" y="5357952"/>
              <a:ext cx="4630420" cy="1500505"/>
            </a:xfrm>
            <a:custGeom>
              <a:avLst/>
              <a:gdLst/>
              <a:ahLst/>
              <a:cxnLst/>
              <a:rect l="l" t="t" r="r" b="b"/>
              <a:pathLst>
                <a:path w="4630420" h="1500504">
                  <a:moveTo>
                    <a:pt x="0" y="1500047"/>
                  </a:moveTo>
                  <a:lnTo>
                    <a:pt x="1236942" y="0"/>
                  </a:lnTo>
                  <a:lnTo>
                    <a:pt x="4629849" y="0"/>
                  </a:lnTo>
                </a:path>
              </a:pathLst>
            </a:custGeom>
            <a:ln w="12700">
              <a:solidFill>
                <a:srgbClr val="00AFE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8640876" y="5017185"/>
              <a:ext cx="3550920" cy="105410"/>
            </a:xfrm>
            <a:custGeom>
              <a:avLst/>
              <a:gdLst/>
              <a:ahLst/>
              <a:cxnLst/>
              <a:rect l="l" t="t" r="r" b="b"/>
              <a:pathLst>
                <a:path w="3550920" h="105410">
                  <a:moveTo>
                    <a:pt x="3550475" y="0"/>
                  </a:moveTo>
                  <a:lnTo>
                    <a:pt x="0" y="0"/>
                  </a:lnTo>
                  <a:lnTo>
                    <a:pt x="0" y="105092"/>
                  </a:lnTo>
                  <a:lnTo>
                    <a:pt x="3550475" y="105092"/>
                  </a:lnTo>
                  <a:lnTo>
                    <a:pt x="3550475" y="0"/>
                  </a:lnTo>
                  <a:close/>
                </a:path>
              </a:pathLst>
            </a:custGeom>
            <a:solidFill>
              <a:srgbClr val="F1F1F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8640876" y="5017185"/>
              <a:ext cx="3550920" cy="105410"/>
            </a:xfrm>
            <a:custGeom>
              <a:avLst/>
              <a:gdLst/>
              <a:ahLst/>
              <a:cxnLst/>
              <a:rect l="l" t="t" r="r" b="b"/>
              <a:pathLst>
                <a:path w="3550920" h="105410">
                  <a:moveTo>
                    <a:pt x="0" y="0"/>
                  </a:moveTo>
                  <a:lnTo>
                    <a:pt x="3550475" y="0"/>
                  </a:lnTo>
                  <a:lnTo>
                    <a:pt x="3550475" y="105092"/>
                  </a:lnTo>
                  <a:lnTo>
                    <a:pt x="0" y="105092"/>
                  </a:lnTo>
                  <a:lnTo>
                    <a:pt x="0" y="0"/>
                  </a:lnTo>
                  <a:close/>
                </a:path>
              </a:pathLst>
            </a:custGeom>
            <a:ln w="12699">
              <a:solidFill>
                <a:srgbClr val="E6E6E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7159712" y="5020208"/>
              <a:ext cx="1539875" cy="1838325"/>
            </a:xfrm>
            <a:custGeom>
              <a:avLst/>
              <a:gdLst/>
              <a:ahLst/>
              <a:cxnLst/>
              <a:rect l="l" t="t" r="r" b="b"/>
              <a:pathLst>
                <a:path w="1539875" h="1838325">
                  <a:moveTo>
                    <a:pt x="1456486" y="0"/>
                  </a:moveTo>
                  <a:lnTo>
                    <a:pt x="0" y="1837791"/>
                  </a:lnTo>
                  <a:lnTo>
                    <a:pt x="135267" y="1837791"/>
                  </a:lnTo>
                  <a:lnTo>
                    <a:pt x="1539570" y="65849"/>
                  </a:lnTo>
                  <a:lnTo>
                    <a:pt x="1456486" y="0"/>
                  </a:lnTo>
                  <a:close/>
                </a:path>
              </a:pathLst>
            </a:custGeom>
            <a:solidFill>
              <a:srgbClr val="F1F1F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7159707" y="5020205"/>
              <a:ext cx="1539875" cy="1838325"/>
            </a:xfrm>
            <a:custGeom>
              <a:avLst/>
              <a:gdLst/>
              <a:ahLst/>
              <a:cxnLst/>
              <a:rect l="l" t="t" r="r" b="b"/>
              <a:pathLst>
                <a:path w="1539875" h="1838325">
                  <a:moveTo>
                    <a:pt x="0" y="1837794"/>
                  </a:moveTo>
                  <a:lnTo>
                    <a:pt x="1456491" y="0"/>
                  </a:lnTo>
                  <a:lnTo>
                    <a:pt x="1539574" y="65849"/>
                  </a:lnTo>
                  <a:lnTo>
                    <a:pt x="135270" y="1837794"/>
                  </a:lnTo>
                </a:path>
              </a:pathLst>
            </a:custGeom>
            <a:ln w="12700">
              <a:solidFill>
                <a:srgbClr val="F7F7F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1" name="object 11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9429445" y="5759085"/>
              <a:ext cx="2064473" cy="736138"/>
            </a:xfrm>
            <a:prstGeom prst="rect">
              <a:avLst/>
            </a:prstGeom>
          </p:spPr>
        </p:pic>
      </p:grpSp>
    </p:spTree>
  </p:cSld>
  <p:clrMapOvr>
    <a:masterClrMapping/>
  </p:clrMapOvr>
  <p:transition spd="med" advTm="2646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55317" y="267623"/>
            <a:ext cx="2064481" cy="736139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5"/>
              </a:spcBef>
            </a:pPr>
            <a:r>
              <a:rPr dirty="0"/>
              <a:t>EN</a:t>
            </a:r>
            <a:r>
              <a:rPr spc="-15" dirty="0"/>
              <a:t> </a:t>
            </a:r>
            <a:r>
              <a:rPr spc="-40" dirty="0"/>
              <a:t>TANKESPORT </a:t>
            </a:r>
            <a:r>
              <a:rPr dirty="0"/>
              <a:t>FÖR</a:t>
            </a:r>
            <a:r>
              <a:rPr spc="-40" dirty="0"/>
              <a:t> </a:t>
            </a:r>
            <a:r>
              <a:rPr dirty="0"/>
              <a:t>HELA</a:t>
            </a:r>
            <a:r>
              <a:rPr spc="-35" dirty="0"/>
              <a:t> </a:t>
            </a:r>
            <a:r>
              <a:rPr spc="-10" dirty="0"/>
              <a:t>LIVET</a:t>
            </a:r>
          </a:p>
        </p:txBody>
      </p:sp>
      <p:grpSp>
        <p:nvGrpSpPr>
          <p:cNvPr id="4" name="object 4"/>
          <p:cNvGrpSpPr/>
          <p:nvPr/>
        </p:nvGrpSpPr>
        <p:grpSpPr>
          <a:xfrm>
            <a:off x="7153357" y="5010835"/>
            <a:ext cx="5044440" cy="1853564"/>
            <a:chOff x="7153357" y="5010835"/>
            <a:chExt cx="5044440" cy="1853564"/>
          </a:xfrm>
        </p:grpSpPr>
        <p:sp>
          <p:nvSpPr>
            <p:cNvPr id="5" name="object 5"/>
            <p:cNvSpPr/>
            <p:nvPr/>
          </p:nvSpPr>
          <p:spPr>
            <a:xfrm>
              <a:off x="8640876" y="5017185"/>
              <a:ext cx="3550920" cy="105410"/>
            </a:xfrm>
            <a:custGeom>
              <a:avLst/>
              <a:gdLst/>
              <a:ahLst/>
              <a:cxnLst/>
              <a:rect l="l" t="t" r="r" b="b"/>
              <a:pathLst>
                <a:path w="3550920" h="105410">
                  <a:moveTo>
                    <a:pt x="3550475" y="0"/>
                  </a:moveTo>
                  <a:lnTo>
                    <a:pt x="0" y="0"/>
                  </a:lnTo>
                  <a:lnTo>
                    <a:pt x="0" y="105092"/>
                  </a:lnTo>
                  <a:lnTo>
                    <a:pt x="3550475" y="105092"/>
                  </a:lnTo>
                  <a:lnTo>
                    <a:pt x="3550475" y="0"/>
                  </a:lnTo>
                  <a:close/>
                </a:path>
              </a:pathLst>
            </a:custGeom>
            <a:solidFill>
              <a:srgbClr val="F1F1F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8640876" y="5017185"/>
              <a:ext cx="3550920" cy="105410"/>
            </a:xfrm>
            <a:custGeom>
              <a:avLst/>
              <a:gdLst/>
              <a:ahLst/>
              <a:cxnLst/>
              <a:rect l="l" t="t" r="r" b="b"/>
              <a:pathLst>
                <a:path w="3550920" h="105410">
                  <a:moveTo>
                    <a:pt x="0" y="0"/>
                  </a:moveTo>
                  <a:lnTo>
                    <a:pt x="3550475" y="0"/>
                  </a:lnTo>
                  <a:lnTo>
                    <a:pt x="3550475" y="105092"/>
                  </a:lnTo>
                  <a:lnTo>
                    <a:pt x="0" y="105092"/>
                  </a:lnTo>
                  <a:lnTo>
                    <a:pt x="0" y="0"/>
                  </a:lnTo>
                  <a:close/>
                </a:path>
              </a:pathLst>
            </a:custGeom>
            <a:ln w="12699">
              <a:solidFill>
                <a:srgbClr val="E6E6E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7159712" y="5020208"/>
              <a:ext cx="1539875" cy="1838325"/>
            </a:xfrm>
            <a:custGeom>
              <a:avLst/>
              <a:gdLst/>
              <a:ahLst/>
              <a:cxnLst/>
              <a:rect l="l" t="t" r="r" b="b"/>
              <a:pathLst>
                <a:path w="1539875" h="1838325">
                  <a:moveTo>
                    <a:pt x="1456486" y="0"/>
                  </a:moveTo>
                  <a:lnTo>
                    <a:pt x="0" y="1837791"/>
                  </a:lnTo>
                  <a:lnTo>
                    <a:pt x="135267" y="1837791"/>
                  </a:lnTo>
                  <a:lnTo>
                    <a:pt x="1539570" y="65849"/>
                  </a:lnTo>
                  <a:lnTo>
                    <a:pt x="1456486" y="0"/>
                  </a:lnTo>
                  <a:close/>
                </a:path>
              </a:pathLst>
            </a:custGeom>
            <a:solidFill>
              <a:srgbClr val="F1F1F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7159707" y="5020205"/>
              <a:ext cx="1539875" cy="1838325"/>
            </a:xfrm>
            <a:custGeom>
              <a:avLst/>
              <a:gdLst/>
              <a:ahLst/>
              <a:cxnLst/>
              <a:rect l="l" t="t" r="r" b="b"/>
              <a:pathLst>
                <a:path w="1539875" h="1838325">
                  <a:moveTo>
                    <a:pt x="0" y="1837794"/>
                  </a:moveTo>
                  <a:lnTo>
                    <a:pt x="1456491" y="0"/>
                  </a:lnTo>
                  <a:lnTo>
                    <a:pt x="1539574" y="65849"/>
                  </a:lnTo>
                  <a:lnTo>
                    <a:pt x="135270" y="1837794"/>
                  </a:lnTo>
                </a:path>
              </a:pathLst>
            </a:custGeom>
            <a:ln w="12700">
              <a:solidFill>
                <a:srgbClr val="F7F7F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" name="object 9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9598101" y="5600536"/>
              <a:ext cx="2214676" cy="820126"/>
            </a:xfrm>
            <a:prstGeom prst="rect">
              <a:avLst/>
            </a:prstGeom>
          </p:spPr>
        </p:pic>
      </p:grpSp>
      <p:sp>
        <p:nvSpPr>
          <p:cNvPr id="10" name="object 10"/>
          <p:cNvSpPr txBox="1"/>
          <p:nvPr/>
        </p:nvSpPr>
        <p:spPr>
          <a:xfrm>
            <a:off x="783590" y="4112504"/>
            <a:ext cx="5274310" cy="12458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Bridge</a:t>
            </a:r>
            <a:r>
              <a:rPr sz="2000" spc="-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är</a:t>
            </a:r>
            <a:r>
              <a:rPr sz="2000" spc="-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en</a:t>
            </a:r>
            <a:r>
              <a:rPr sz="2000" spc="-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FFFFFF"/>
                </a:solidFill>
                <a:latin typeface="Calibri"/>
                <a:cs typeface="Calibri"/>
              </a:rPr>
              <a:t>tankesport</a:t>
            </a:r>
            <a:r>
              <a:rPr sz="2000" spc="-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som</a:t>
            </a:r>
            <a:r>
              <a:rPr sz="2000" spc="-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kan</a:t>
            </a:r>
            <a:r>
              <a:rPr sz="2000" spc="-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utövas</a:t>
            </a:r>
            <a:r>
              <a:rPr sz="2000" spc="-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under</a:t>
            </a:r>
            <a:r>
              <a:rPr sz="2000" spc="-6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spc="-20" dirty="0">
                <a:solidFill>
                  <a:srgbClr val="FFFFFF"/>
                </a:solidFill>
                <a:latin typeface="Calibri"/>
                <a:cs typeface="Calibri"/>
              </a:rPr>
              <a:t>hela 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livet,</a:t>
            </a:r>
            <a:r>
              <a:rPr sz="2000" spc="-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av</a:t>
            </a:r>
            <a:r>
              <a:rPr sz="2000" spc="-6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ung</a:t>
            </a:r>
            <a:r>
              <a:rPr sz="2000" spc="-7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som</a:t>
            </a:r>
            <a:r>
              <a:rPr sz="2000" spc="-6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gammal.</a:t>
            </a:r>
            <a:r>
              <a:rPr sz="2000" spc="-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Det</a:t>
            </a:r>
            <a:r>
              <a:rPr sz="2000" spc="-6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går</a:t>
            </a:r>
            <a:r>
              <a:rPr sz="2000" spc="-6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utmärkt</a:t>
            </a:r>
            <a:r>
              <a:rPr sz="2000" spc="-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att</a:t>
            </a:r>
            <a:r>
              <a:rPr sz="2000" spc="-5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spc="-20" dirty="0">
                <a:solidFill>
                  <a:srgbClr val="FFFFFF"/>
                </a:solidFill>
                <a:latin typeface="Calibri"/>
                <a:cs typeface="Calibri"/>
              </a:rPr>
              <a:t>lära 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sig</a:t>
            </a:r>
            <a:r>
              <a:rPr sz="2000" spc="-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spelet</a:t>
            </a:r>
            <a:r>
              <a:rPr sz="2000" spc="-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och</a:t>
            </a:r>
            <a:r>
              <a:rPr sz="2000" spc="-5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tävla</a:t>
            </a:r>
            <a:r>
              <a:rPr sz="2000" spc="-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vare</a:t>
            </a:r>
            <a:r>
              <a:rPr sz="2000" spc="-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sig</a:t>
            </a:r>
            <a:r>
              <a:rPr sz="2000" spc="-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man</a:t>
            </a:r>
            <a:r>
              <a:rPr sz="2000" spc="-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är</a:t>
            </a:r>
            <a:r>
              <a:rPr sz="2000" spc="-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8</a:t>
            </a:r>
            <a:r>
              <a:rPr sz="2000" spc="-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år</a:t>
            </a:r>
            <a:r>
              <a:rPr sz="2000" spc="-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eller</a:t>
            </a:r>
            <a:r>
              <a:rPr sz="2000" spc="-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88</a:t>
            </a:r>
            <a:r>
              <a:rPr sz="2000" spc="-5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spc="-25" dirty="0">
                <a:solidFill>
                  <a:srgbClr val="FFFFFF"/>
                </a:solidFill>
                <a:latin typeface="Calibri"/>
                <a:cs typeface="Calibri"/>
              </a:rPr>
              <a:t>år </a:t>
            </a:r>
            <a:r>
              <a:rPr sz="2000" spc="-10" dirty="0">
                <a:solidFill>
                  <a:srgbClr val="FFFFFF"/>
                </a:solidFill>
                <a:latin typeface="Calibri"/>
                <a:cs typeface="Calibri"/>
              </a:rPr>
              <a:t>gammal.</a:t>
            </a:r>
            <a:endParaRPr sz="2000">
              <a:latin typeface="Calibri"/>
              <a:cs typeface="Calibri"/>
            </a:endParaRPr>
          </a:p>
        </p:txBody>
      </p:sp>
      <p:pic>
        <p:nvPicPr>
          <p:cNvPr id="11" name="object 11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7491971" y="518771"/>
            <a:ext cx="4171950" cy="3638865"/>
          </a:xfrm>
          <a:prstGeom prst="rect">
            <a:avLst/>
          </a:prstGeom>
        </p:spPr>
      </p:pic>
    </p:spTree>
  </p:cSld>
  <p:clrMapOvr>
    <a:masterClrMapping/>
  </p:clrMapOvr>
  <p:transition spd="med" advTm="30694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7153357" y="5010835"/>
            <a:ext cx="5044440" cy="1853564"/>
            <a:chOff x="7153357" y="5010835"/>
            <a:chExt cx="5044440" cy="1853564"/>
          </a:xfrm>
        </p:grpSpPr>
        <p:sp>
          <p:nvSpPr>
            <p:cNvPr id="3" name="object 3"/>
            <p:cNvSpPr/>
            <p:nvPr/>
          </p:nvSpPr>
          <p:spPr>
            <a:xfrm>
              <a:off x="8640876" y="5017185"/>
              <a:ext cx="3550920" cy="105410"/>
            </a:xfrm>
            <a:custGeom>
              <a:avLst/>
              <a:gdLst/>
              <a:ahLst/>
              <a:cxnLst/>
              <a:rect l="l" t="t" r="r" b="b"/>
              <a:pathLst>
                <a:path w="3550920" h="105410">
                  <a:moveTo>
                    <a:pt x="3550475" y="0"/>
                  </a:moveTo>
                  <a:lnTo>
                    <a:pt x="0" y="0"/>
                  </a:lnTo>
                  <a:lnTo>
                    <a:pt x="0" y="105092"/>
                  </a:lnTo>
                  <a:lnTo>
                    <a:pt x="3550475" y="105092"/>
                  </a:lnTo>
                  <a:lnTo>
                    <a:pt x="3550475" y="0"/>
                  </a:lnTo>
                  <a:close/>
                </a:path>
              </a:pathLst>
            </a:custGeom>
            <a:solidFill>
              <a:srgbClr val="F1F1F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8640876" y="5017185"/>
              <a:ext cx="3550920" cy="105410"/>
            </a:xfrm>
            <a:custGeom>
              <a:avLst/>
              <a:gdLst/>
              <a:ahLst/>
              <a:cxnLst/>
              <a:rect l="l" t="t" r="r" b="b"/>
              <a:pathLst>
                <a:path w="3550920" h="105410">
                  <a:moveTo>
                    <a:pt x="0" y="0"/>
                  </a:moveTo>
                  <a:lnTo>
                    <a:pt x="3550475" y="0"/>
                  </a:lnTo>
                  <a:lnTo>
                    <a:pt x="3550475" y="105092"/>
                  </a:lnTo>
                  <a:lnTo>
                    <a:pt x="0" y="105092"/>
                  </a:lnTo>
                  <a:lnTo>
                    <a:pt x="0" y="0"/>
                  </a:lnTo>
                  <a:close/>
                </a:path>
              </a:pathLst>
            </a:custGeom>
            <a:ln w="12699">
              <a:solidFill>
                <a:srgbClr val="E6E6E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7159712" y="5020208"/>
              <a:ext cx="1539875" cy="1838325"/>
            </a:xfrm>
            <a:custGeom>
              <a:avLst/>
              <a:gdLst/>
              <a:ahLst/>
              <a:cxnLst/>
              <a:rect l="l" t="t" r="r" b="b"/>
              <a:pathLst>
                <a:path w="1539875" h="1838325">
                  <a:moveTo>
                    <a:pt x="1456486" y="0"/>
                  </a:moveTo>
                  <a:lnTo>
                    <a:pt x="0" y="1837791"/>
                  </a:lnTo>
                  <a:lnTo>
                    <a:pt x="135267" y="1837791"/>
                  </a:lnTo>
                  <a:lnTo>
                    <a:pt x="1539570" y="65849"/>
                  </a:lnTo>
                  <a:lnTo>
                    <a:pt x="1456486" y="0"/>
                  </a:lnTo>
                  <a:close/>
                </a:path>
              </a:pathLst>
            </a:custGeom>
            <a:solidFill>
              <a:srgbClr val="F1F1F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7159707" y="5020205"/>
              <a:ext cx="1539875" cy="1838325"/>
            </a:xfrm>
            <a:custGeom>
              <a:avLst/>
              <a:gdLst/>
              <a:ahLst/>
              <a:cxnLst/>
              <a:rect l="l" t="t" r="r" b="b"/>
              <a:pathLst>
                <a:path w="1539875" h="1838325">
                  <a:moveTo>
                    <a:pt x="0" y="1837794"/>
                  </a:moveTo>
                  <a:lnTo>
                    <a:pt x="1456491" y="0"/>
                  </a:lnTo>
                  <a:lnTo>
                    <a:pt x="1539574" y="65849"/>
                  </a:lnTo>
                  <a:lnTo>
                    <a:pt x="135270" y="1837794"/>
                  </a:lnTo>
                </a:path>
              </a:pathLst>
            </a:custGeom>
            <a:ln w="12700">
              <a:solidFill>
                <a:srgbClr val="F7F7F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" name="object 7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9598101" y="5600536"/>
              <a:ext cx="2214676" cy="820126"/>
            </a:xfrm>
            <a:prstGeom prst="rect">
              <a:avLst/>
            </a:prstGeom>
          </p:spPr>
        </p:pic>
      </p:grp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5706452" y="888098"/>
            <a:ext cx="2038350" cy="6965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105" dirty="0"/>
              <a:t>TÄVLA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5706452" y="1558709"/>
            <a:ext cx="5800090" cy="217106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dirty="0">
                <a:solidFill>
                  <a:srgbClr val="FFC000"/>
                </a:solidFill>
                <a:latin typeface="Arial Black"/>
                <a:cs typeface="Arial Black"/>
              </a:rPr>
              <a:t>-</a:t>
            </a:r>
            <a:r>
              <a:rPr sz="4400" spc="-110" dirty="0">
                <a:solidFill>
                  <a:srgbClr val="FFC000"/>
                </a:solidFill>
                <a:latin typeface="Arial Black"/>
                <a:cs typeface="Arial Black"/>
              </a:rPr>
              <a:t> </a:t>
            </a:r>
            <a:r>
              <a:rPr sz="4400" spc="-35" dirty="0">
                <a:solidFill>
                  <a:srgbClr val="FFC000"/>
                </a:solidFill>
                <a:latin typeface="Arial Black"/>
                <a:cs typeface="Arial Black"/>
              </a:rPr>
              <a:t>PÅ</a:t>
            </a:r>
            <a:r>
              <a:rPr sz="4400" spc="-120" dirty="0">
                <a:solidFill>
                  <a:srgbClr val="FFC000"/>
                </a:solidFill>
                <a:latin typeface="Arial Black"/>
                <a:cs typeface="Arial Black"/>
              </a:rPr>
              <a:t> </a:t>
            </a:r>
            <a:r>
              <a:rPr sz="4400" dirty="0">
                <a:solidFill>
                  <a:srgbClr val="FFC000"/>
                </a:solidFill>
                <a:latin typeface="Arial Black"/>
                <a:cs typeface="Arial Black"/>
              </a:rPr>
              <a:t>LIKA</a:t>
            </a:r>
            <a:r>
              <a:rPr sz="4400" spc="-114" dirty="0">
                <a:solidFill>
                  <a:srgbClr val="FFC000"/>
                </a:solidFill>
                <a:latin typeface="Arial Black"/>
                <a:cs typeface="Arial Black"/>
              </a:rPr>
              <a:t> </a:t>
            </a:r>
            <a:r>
              <a:rPr sz="4400" spc="-10" dirty="0">
                <a:solidFill>
                  <a:srgbClr val="FFC000"/>
                </a:solidFill>
                <a:latin typeface="Arial Black"/>
                <a:cs typeface="Arial Black"/>
              </a:rPr>
              <a:t>VILLKOR</a:t>
            </a:r>
            <a:endParaRPr sz="4400">
              <a:latin typeface="Arial Black"/>
              <a:cs typeface="Arial Black"/>
            </a:endParaRPr>
          </a:p>
          <a:p>
            <a:pPr marL="27940">
              <a:lnSpc>
                <a:spcPct val="100000"/>
              </a:lnSpc>
              <a:spcBef>
                <a:spcPts val="2000"/>
              </a:spcBef>
            </a:pP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För</a:t>
            </a:r>
            <a:r>
              <a:rPr sz="2000" spc="-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de</a:t>
            </a:r>
            <a:r>
              <a:rPr sz="2000" spc="-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som</a:t>
            </a:r>
            <a:r>
              <a:rPr sz="2000" spc="-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tycker</a:t>
            </a:r>
            <a:r>
              <a:rPr sz="2000" spc="-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om</a:t>
            </a:r>
            <a:r>
              <a:rPr sz="2000" spc="-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utmaningar</a:t>
            </a:r>
            <a:r>
              <a:rPr sz="2000" spc="-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och</a:t>
            </a:r>
            <a:r>
              <a:rPr sz="2000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FFFFFF"/>
                </a:solidFill>
                <a:latin typeface="Calibri"/>
                <a:cs typeface="Calibri"/>
              </a:rPr>
              <a:t>tävling</a:t>
            </a:r>
            <a:endParaRPr sz="2000">
              <a:latin typeface="Calibri"/>
              <a:cs typeface="Calibri"/>
            </a:endParaRPr>
          </a:p>
          <a:p>
            <a:pPr marL="27940" marR="467995">
              <a:lnSpc>
                <a:spcPct val="100000"/>
              </a:lnSpc>
            </a:pP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finns</a:t>
            </a:r>
            <a:r>
              <a:rPr sz="2000" spc="-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möjligheten</a:t>
            </a:r>
            <a:r>
              <a:rPr sz="2000" spc="-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att</a:t>
            </a:r>
            <a:r>
              <a:rPr sz="2000" spc="-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delta</a:t>
            </a:r>
            <a:r>
              <a:rPr sz="2000" spc="-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sz="2000" spc="-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spc="-20" dirty="0">
                <a:solidFill>
                  <a:srgbClr val="FFFFFF"/>
                </a:solidFill>
                <a:latin typeface="Calibri"/>
                <a:cs typeface="Calibri"/>
              </a:rPr>
              <a:t>bridgetävlingar</a:t>
            </a:r>
            <a:r>
              <a:rPr sz="2000" spc="-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på</a:t>
            </a:r>
            <a:r>
              <a:rPr sz="2000" spc="-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FFFFFF"/>
                </a:solidFill>
                <a:latin typeface="Calibri"/>
                <a:cs typeface="Calibri"/>
              </a:rPr>
              <a:t>olika </a:t>
            </a:r>
            <a:r>
              <a:rPr sz="2000" spc="-30" dirty="0">
                <a:solidFill>
                  <a:srgbClr val="FFFFFF"/>
                </a:solidFill>
                <a:latin typeface="Calibri"/>
                <a:cs typeface="Calibri"/>
              </a:rPr>
              <a:t>nivåer.</a:t>
            </a:r>
            <a:r>
              <a:rPr sz="2000" spc="-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Bridge</a:t>
            </a:r>
            <a:r>
              <a:rPr sz="2000" spc="-5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är</a:t>
            </a:r>
            <a:r>
              <a:rPr sz="2000" spc="-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en</a:t>
            </a:r>
            <a:r>
              <a:rPr sz="2000" spc="-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FFFFFF"/>
                </a:solidFill>
                <a:latin typeface="Calibri"/>
                <a:cs typeface="Calibri"/>
              </a:rPr>
              <a:t>tankesport</a:t>
            </a:r>
            <a:r>
              <a:rPr sz="2000" spc="-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–</a:t>
            </a:r>
            <a:r>
              <a:rPr sz="2000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och</a:t>
            </a:r>
            <a:r>
              <a:rPr sz="2000" spc="-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FFFFFF"/>
                </a:solidFill>
                <a:latin typeface="Calibri"/>
                <a:cs typeface="Calibri"/>
              </a:rPr>
              <a:t>villkoren</a:t>
            </a:r>
            <a:r>
              <a:rPr sz="2000" spc="-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spc="-25" dirty="0">
                <a:solidFill>
                  <a:srgbClr val="FFFFFF"/>
                </a:solidFill>
                <a:latin typeface="Calibri"/>
                <a:cs typeface="Calibri"/>
              </a:rPr>
              <a:t>är </a:t>
            </a:r>
            <a:r>
              <a:rPr sz="2000" spc="-10" dirty="0">
                <a:solidFill>
                  <a:srgbClr val="FFFFFF"/>
                </a:solidFill>
                <a:latin typeface="Calibri"/>
                <a:cs typeface="Calibri"/>
              </a:rPr>
              <a:t>förstås</a:t>
            </a:r>
            <a:r>
              <a:rPr sz="2000" spc="-7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lika</a:t>
            </a:r>
            <a:r>
              <a:rPr sz="2000" spc="-6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för</a:t>
            </a:r>
            <a:r>
              <a:rPr sz="2000" spc="-9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spc="-20" dirty="0">
                <a:solidFill>
                  <a:srgbClr val="FFFFFF"/>
                </a:solidFill>
                <a:latin typeface="Calibri"/>
                <a:cs typeface="Calibri"/>
              </a:rPr>
              <a:t>alla.</a:t>
            </a:r>
            <a:endParaRPr sz="2000">
              <a:latin typeface="Calibri"/>
              <a:cs typeface="Calibri"/>
            </a:endParaRPr>
          </a:p>
        </p:txBody>
      </p:sp>
      <p:pic>
        <p:nvPicPr>
          <p:cNvPr id="10" name="object 10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51307" y="2792274"/>
            <a:ext cx="4171950" cy="3628388"/>
          </a:xfrm>
          <a:prstGeom prst="rect">
            <a:avLst/>
          </a:prstGeom>
        </p:spPr>
      </p:pic>
      <p:pic>
        <p:nvPicPr>
          <p:cNvPr id="11" name="object 11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655317" y="267623"/>
            <a:ext cx="2064481" cy="736139"/>
          </a:xfrm>
          <a:prstGeom prst="rect">
            <a:avLst/>
          </a:prstGeom>
        </p:spPr>
      </p:pic>
    </p:spTree>
  </p:cSld>
  <p:clrMapOvr>
    <a:masterClrMapping/>
  </p:clrMapOvr>
  <p:transition spd="med" advTm="30808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55317" y="267623"/>
            <a:ext cx="2064481" cy="736139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743926" y="2649490"/>
            <a:ext cx="3286760" cy="13677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5"/>
              </a:spcBef>
            </a:pPr>
            <a:r>
              <a:rPr dirty="0"/>
              <a:t>ALLA</a:t>
            </a:r>
            <a:r>
              <a:rPr spc="-130" dirty="0"/>
              <a:t> </a:t>
            </a:r>
            <a:r>
              <a:rPr spc="-25" dirty="0"/>
              <a:t>KAN </a:t>
            </a:r>
            <a:r>
              <a:rPr dirty="0"/>
              <a:t>VARA</a:t>
            </a:r>
            <a:r>
              <a:rPr spc="-260" dirty="0"/>
              <a:t> </a:t>
            </a:r>
            <a:r>
              <a:rPr spc="-25" dirty="0"/>
              <a:t>MED</a:t>
            </a:r>
          </a:p>
        </p:txBody>
      </p:sp>
      <p:grpSp>
        <p:nvGrpSpPr>
          <p:cNvPr id="4" name="object 4"/>
          <p:cNvGrpSpPr/>
          <p:nvPr/>
        </p:nvGrpSpPr>
        <p:grpSpPr>
          <a:xfrm>
            <a:off x="7153357" y="5010835"/>
            <a:ext cx="5044440" cy="1853564"/>
            <a:chOff x="7153357" y="5010835"/>
            <a:chExt cx="5044440" cy="1853564"/>
          </a:xfrm>
        </p:grpSpPr>
        <p:sp>
          <p:nvSpPr>
            <p:cNvPr id="5" name="object 5"/>
            <p:cNvSpPr/>
            <p:nvPr/>
          </p:nvSpPr>
          <p:spPr>
            <a:xfrm>
              <a:off x="8640876" y="5017185"/>
              <a:ext cx="3550920" cy="105410"/>
            </a:xfrm>
            <a:custGeom>
              <a:avLst/>
              <a:gdLst/>
              <a:ahLst/>
              <a:cxnLst/>
              <a:rect l="l" t="t" r="r" b="b"/>
              <a:pathLst>
                <a:path w="3550920" h="105410">
                  <a:moveTo>
                    <a:pt x="3550475" y="0"/>
                  </a:moveTo>
                  <a:lnTo>
                    <a:pt x="0" y="0"/>
                  </a:lnTo>
                  <a:lnTo>
                    <a:pt x="0" y="105092"/>
                  </a:lnTo>
                  <a:lnTo>
                    <a:pt x="3550475" y="105092"/>
                  </a:lnTo>
                  <a:lnTo>
                    <a:pt x="3550475" y="0"/>
                  </a:lnTo>
                  <a:close/>
                </a:path>
              </a:pathLst>
            </a:custGeom>
            <a:solidFill>
              <a:srgbClr val="F1F1F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8640876" y="5017185"/>
              <a:ext cx="3550920" cy="105410"/>
            </a:xfrm>
            <a:custGeom>
              <a:avLst/>
              <a:gdLst/>
              <a:ahLst/>
              <a:cxnLst/>
              <a:rect l="l" t="t" r="r" b="b"/>
              <a:pathLst>
                <a:path w="3550920" h="105410">
                  <a:moveTo>
                    <a:pt x="0" y="0"/>
                  </a:moveTo>
                  <a:lnTo>
                    <a:pt x="3550475" y="0"/>
                  </a:lnTo>
                  <a:lnTo>
                    <a:pt x="3550475" y="105092"/>
                  </a:lnTo>
                  <a:lnTo>
                    <a:pt x="0" y="105092"/>
                  </a:lnTo>
                  <a:lnTo>
                    <a:pt x="0" y="0"/>
                  </a:lnTo>
                  <a:close/>
                </a:path>
              </a:pathLst>
            </a:custGeom>
            <a:ln w="12699">
              <a:solidFill>
                <a:srgbClr val="E6E6E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7159712" y="5020208"/>
              <a:ext cx="1539875" cy="1838325"/>
            </a:xfrm>
            <a:custGeom>
              <a:avLst/>
              <a:gdLst/>
              <a:ahLst/>
              <a:cxnLst/>
              <a:rect l="l" t="t" r="r" b="b"/>
              <a:pathLst>
                <a:path w="1539875" h="1838325">
                  <a:moveTo>
                    <a:pt x="1456486" y="0"/>
                  </a:moveTo>
                  <a:lnTo>
                    <a:pt x="0" y="1837791"/>
                  </a:lnTo>
                  <a:lnTo>
                    <a:pt x="135267" y="1837791"/>
                  </a:lnTo>
                  <a:lnTo>
                    <a:pt x="1539570" y="65849"/>
                  </a:lnTo>
                  <a:lnTo>
                    <a:pt x="1456486" y="0"/>
                  </a:lnTo>
                  <a:close/>
                </a:path>
              </a:pathLst>
            </a:custGeom>
            <a:solidFill>
              <a:srgbClr val="F1F1F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7159707" y="5020205"/>
              <a:ext cx="1539875" cy="1838325"/>
            </a:xfrm>
            <a:custGeom>
              <a:avLst/>
              <a:gdLst/>
              <a:ahLst/>
              <a:cxnLst/>
              <a:rect l="l" t="t" r="r" b="b"/>
              <a:pathLst>
                <a:path w="1539875" h="1838325">
                  <a:moveTo>
                    <a:pt x="0" y="1837794"/>
                  </a:moveTo>
                  <a:lnTo>
                    <a:pt x="1456491" y="0"/>
                  </a:lnTo>
                  <a:lnTo>
                    <a:pt x="1539574" y="65849"/>
                  </a:lnTo>
                  <a:lnTo>
                    <a:pt x="135270" y="1837794"/>
                  </a:lnTo>
                </a:path>
              </a:pathLst>
            </a:custGeom>
            <a:ln w="12700">
              <a:solidFill>
                <a:srgbClr val="F7F7F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" name="object 9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9598101" y="5600536"/>
              <a:ext cx="2214676" cy="820126"/>
            </a:xfrm>
            <a:prstGeom prst="rect">
              <a:avLst/>
            </a:prstGeom>
          </p:spPr>
        </p:pic>
      </p:grpSp>
      <p:sp>
        <p:nvSpPr>
          <p:cNvPr id="10" name="object 10"/>
          <p:cNvSpPr txBox="1"/>
          <p:nvPr/>
        </p:nvSpPr>
        <p:spPr>
          <a:xfrm>
            <a:off x="783590" y="4112504"/>
            <a:ext cx="5121910" cy="12458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Bridge</a:t>
            </a:r>
            <a:r>
              <a:rPr sz="2000" spc="-6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är</a:t>
            </a:r>
            <a:r>
              <a:rPr sz="2000" spc="-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öppen</a:t>
            </a:r>
            <a:r>
              <a:rPr sz="2000" spc="-8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för</a:t>
            </a:r>
            <a:r>
              <a:rPr sz="2000" spc="-6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alla,</a:t>
            </a:r>
            <a:r>
              <a:rPr sz="2000" spc="-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FFFFFF"/>
                </a:solidFill>
                <a:latin typeface="Calibri"/>
                <a:cs typeface="Calibri"/>
              </a:rPr>
              <a:t>oavsett</a:t>
            </a:r>
            <a:r>
              <a:rPr sz="2000" spc="-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spc="-25" dirty="0">
                <a:solidFill>
                  <a:srgbClr val="FFFFFF"/>
                </a:solidFill>
                <a:latin typeface="Calibri"/>
                <a:cs typeface="Calibri"/>
              </a:rPr>
              <a:t>ålder,</a:t>
            </a:r>
            <a:r>
              <a:rPr sz="2000" spc="-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kön,</a:t>
            </a:r>
            <a:r>
              <a:rPr sz="2000" spc="-6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FFFFFF"/>
                </a:solidFill>
                <a:latin typeface="Calibri"/>
                <a:cs typeface="Calibri"/>
              </a:rPr>
              <a:t>etnisk 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bakgrund</a:t>
            </a:r>
            <a:r>
              <a:rPr sz="2000" spc="-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eller</a:t>
            </a:r>
            <a:r>
              <a:rPr sz="2000" spc="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FFFFFF"/>
                </a:solidFill>
                <a:latin typeface="Calibri"/>
                <a:cs typeface="Calibri"/>
              </a:rPr>
              <a:t>funktionsnedsättning.</a:t>
            </a:r>
            <a:r>
              <a:rPr sz="2000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Och</a:t>
            </a:r>
            <a:r>
              <a:rPr sz="2000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sz="2000" spc="-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FFFFFF"/>
                </a:solidFill>
                <a:latin typeface="Calibri"/>
                <a:cs typeface="Calibri"/>
              </a:rPr>
              <a:t>vilken 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annan</a:t>
            </a:r>
            <a:r>
              <a:rPr sz="2000" spc="-6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sport</a:t>
            </a:r>
            <a:r>
              <a:rPr sz="2000" spc="-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kan</a:t>
            </a:r>
            <a:r>
              <a:rPr sz="2000" spc="-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du</a:t>
            </a:r>
            <a:r>
              <a:rPr sz="2000" spc="-5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en</a:t>
            </a:r>
            <a:r>
              <a:rPr sz="2000" spc="-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kväll</a:t>
            </a:r>
            <a:r>
              <a:rPr sz="2000" spc="-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plötsligt</a:t>
            </a:r>
            <a:r>
              <a:rPr sz="2000" spc="-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få</a:t>
            </a:r>
            <a:r>
              <a:rPr sz="2000" spc="-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möta</a:t>
            </a:r>
            <a:r>
              <a:rPr sz="2000" spc="-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spc="-25" dirty="0">
                <a:solidFill>
                  <a:srgbClr val="FFFFFF"/>
                </a:solidFill>
                <a:latin typeface="Calibri"/>
                <a:cs typeface="Calibri"/>
              </a:rPr>
              <a:t>en </a:t>
            </a:r>
            <a:r>
              <a:rPr sz="2000" spc="-10" dirty="0">
                <a:solidFill>
                  <a:srgbClr val="FFFFFF"/>
                </a:solidFill>
                <a:latin typeface="Calibri"/>
                <a:cs typeface="Calibri"/>
              </a:rPr>
              <a:t>världsmästare?!</a:t>
            </a:r>
            <a:endParaRPr sz="2000">
              <a:latin typeface="Calibri"/>
              <a:cs typeface="Calibri"/>
            </a:endParaRPr>
          </a:p>
        </p:txBody>
      </p:sp>
      <p:pic>
        <p:nvPicPr>
          <p:cNvPr id="11" name="object 11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7524863" y="437337"/>
            <a:ext cx="4146473" cy="3638867"/>
          </a:xfrm>
          <a:prstGeom prst="rect">
            <a:avLst/>
          </a:prstGeom>
        </p:spPr>
      </p:pic>
    </p:spTree>
  </p:cSld>
  <p:clrMapOvr>
    <a:masterClrMapping/>
  </p:clrMapOvr>
  <p:transition spd="med" advTm="31067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7153357" y="5010835"/>
            <a:ext cx="5044440" cy="1853564"/>
            <a:chOff x="7153357" y="5010835"/>
            <a:chExt cx="5044440" cy="1853564"/>
          </a:xfrm>
        </p:grpSpPr>
        <p:sp>
          <p:nvSpPr>
            <p:cNvPr id="3" name="object 3"/>
            <p:cNvSpPr/>
            <p:nvPr/>
          </p:nvSpPr>
          <p:spPr>
            <a:xfrm>
              <a:off x="8640876" y="5017185"/>
              <a:ext cx="3550920" cy="105410"/>
            </a:xfrm>
            <a:custGeom>
              <a:avLst/>
              <a:gdLst/>
              <a:ahLst/>
              <a:cxnLst/>
              <a:rect l="l" t="t" r="r" b="b"/>
              <a:pathLst>
                <a:path w="3550920" h="105410">
                  <a:moveTo>
                    <a:pt x="3550475" y="0"/>
                  </a:moveTo>
                  <a:lnTo>
                    <a:pt x="0" y="0"/>
                  </a:lnTo>
                  <a:lnTo>
                    <a:pt x="0" y="105092"/>
                  </a:lnTo>
                  <a:lnTo>
                    <a:pt x="3550475" y="105092"/>
                  </a:lnTo>
                  <a:lnTo>
                    <a:pt x="3550475" y="0"/>
                  </a:lnTo>
                  <a:close/>
                </a:path>
              </a:pathLst>
            </a:custGeom>
            <a:solidFill>
              <a:srgbClr val="F1F1F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8640876" y="5017185"/>
              <a:ext cx="3550920" cy="105410"/>
            </a:xfrm>
            <a:custGeom>
              <a:avLst/>
              <a:gdLst/>
              <a:ahLst/>
              <a:cxnLst/>
              <a:rect l="l" t="t" r="r" b="b"/>
              <a:pathLst>
                <a:path w="3550920" h="105410">
                  <a:moveTo>
                    <a:pt x="0" y="0"/>
                  </a:moveTo>
                  <a:lnTo>
                    <a:pt x="3550475" y="0"/>
                  </a:lnTo>
                  <a:lnTo>
                    <a:pt x="3550475" y="105092"/>
                  </a:lnTo>
                  <a:lnTo>
                    <a:pt x="0" y="105092"/>
                  </a:lnTo>
                  <a:lnTo>
                    <a:pt x="0" y="0"/>
                  </a:lnTo>
                  <a:close/>
                </a:path>
              </a:pathLst>
            </a:custGeom>
            <a:ln w="12699">
              <a:solidFill>
                <a:srgbClr val="E6E6E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7159712" y="5020208"/>
              <a:ext cx="1539875" cy="1838325"/>
            </a:xfrm>
            <a:custGeom>
              <a:avLst/>
              <a:gdLst/>
              <a:ahLst/>
              <a:cxnLst/>
              <a:rect l="l" t="t" r="r" b="b"/>
              <a:pathLst>
                <a:path w="1539875" h="1838325">
                  <a:moveTo>
                    <a:pt x="1456486" y="0"/>
                  </a:moveTo>
                  <a:lnTo>
                    <a:pt x="0" y="1837791"/>
                  </a:lnTo>
                  <a:lnTo>
                    <a:pt x="135267" y="1837791"/>
                  </a:lnTo>
                  <a:lnTo>
                    <a:pt x="1539570" y="65849"/>
                  </a:lnTo>
                  <a:lnTo>
                    <a:pt x="1456486" y="0"/>
                  </a:lnTo>
                  <a:close/>
                </a:path>
              </a:pathLst>
            </a:custGeom>
            <a:solidFill>
              <a:srgbClr val="F1F1F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7159707" y="5020205"/>
              <a:ext cx="1539875" cy="1838325"/>
            </a:xfrm>
            <a:custGeom>
              <a:avLst/>
              <a:gdLst/>
              <a:ahLst/>
              <a:cxnLst/>
              <a:rect l="l" t="t" r="r" b="b"/>
              <a:pathLst>
                <a:path w="1539875" h="1838325">
                  <a:moveTo>
                    <a:pt x="0" y="1837794"/>
                  </a:moveTo>
                  <a:lnTo>
                    <a:pt x="1456491" y="0"/>
                  </a:lnTo>
                  <a:lnTo>
                    <a:pt x="1539574" y="65849"/>
                  </a:lnTo>
                  <a:lnTo>
                    <a:pt x="135270" y="1837794"/>
                  </a:lnTo>
                </a:path>
              </a:pathLst>
            </a:custGeom>
            <a:ln w="12700">
              <a:solidFill>
                <a:srgbClr val="F7F7F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" name="object 7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9598101" y="5600536"/>
              <a:ext cx="2214676" cy="820126"/>
            </a:xfrm>
            <a:prstGeom prst="rect">
              <a:avLst/>
            </a:prstGeom>
          </p:spPr>
        </p:pic>
      </p:grp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5706452" y="888098"/>
            <a:ext cx="5549265" cy="6965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40" dirty="0"/>
              <a:t>TÄVLINGSBRIDGE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5706452" y="1558709"/>
            <a:ext cx="6214745" cy="217106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algn="just">
              <a:lnSpc>
                <a:spcPct val="100000"/>
              </a:lnSpc>
              <a:spcBef>
                <a:spcPts val="105"/>
              </a:spcBef>
            </a:pPr>
            <a:r>
              <a:rPr sz="4400" dirty="0">
                <a:solidFill>
                  <a:srgbClr val="FFC000"/>
                </a:solidFill>
                <a:latin typeface="Arial Black"/>
                <a:cs typeface="Arial Black"/>
              </a:rPr>
              <a:t>-</a:t>
            </a:r>
            <a:r>
              <a:rPr sz="4400" spc="-15" dirty="0">
                <a:solidFill>
                  <a:srgbClr val="FFC000"/>
                </a:solidFill>
                <a:latin typeface="Arial Black"/>
                <a:cs typeface="Arial Black"/>
              </a:rPr>
              <a:t> </a:t>
            </a:r>
            <a:r>
              <a:rPr sz="4400" dirty="0">
                <a:solidFill>
                  <a:srgbClr val="FFC000"/>
                </a:solidFill>
                <a:latin typeface="Arial Black"/>
                <a:cs typeface="Arial Black"/>
              </a:rPr>
              <a:t>ETT</a:t>
            </a:r>
            <a:r>
              <a:rPr sz="4400" spc="-30" dirty="0">
                <a:solidFill>
                  <a:srgbClr val="FFC000"/>
                </a:solidFill>
                <a:latin typeface="Arial Black"/>
                <a:cs typeface="Arial Black"/>
              </a:rPr>
              <a:t> </a:t>
            </a:r>
            <a:r>
              <a:rPr sz="4400" spc="-10" dirty="0">
                <a:solidFill>
                  <a:srgbClr val="FFC000"/>
                </a:solidFill>
                <a:latin typeface="Arial Black"/>
                <a:cs typeface="Arial Black"/>
              </a:rPr>
              <a:t>KOMPLEMENT</a:t>
            </a:r>
            <a:endParaRPr sz="4400">
              <a:latin typeface="Arial Black"/>
              <a:cs typeface="Arial Black"/>
            </a:endParaRPr>
          </a:p>
          <a:p>
            <a:pPr marL="27940" algn="just">
              <a:lnSpc>
                <a:spcPct val="100000"/>
              </a:lnSpc>
              <a:spcBef>
                <a:spcPts val="2000"/>
              </a:spcBef>
            </a:pP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Medan</a:t>
            </a:r>
            <a:r>
              <a:rPr sz="2000" spc="-6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fysisk</a:t>
            </a:r>
            <a:r>
              <a:rPr sz="2000" spc="-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träning</a:t>
            </a:r>
            <a:r>
              <a:rPr sz="2000" spc="-6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gör</a:t>
            </a:r>
            <a:r>
              <a:rPr sz="2000" spc="-7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musklerna</a:t>
            </a:r>
            <a:r>
              <a:rPr sz="2000" spc="-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FFFFFF"/>
                </a:solidFill>
                <a:latin typeface="Calibri"/>
                <a:cs typeface="Calibri"/>
              </a:rPr>
              <a:t>starka</a:t>
            </a:r>
            <a:r>
              <a:rPr sz="2000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spc="-25" dirty="0">
                <a:solidFill>
                  <a:srgbClr val="FFFFFF"/>
                </a:solidFill>
                <a:latin typeface="Calibri"/>
                <a:cs typeface="Calibri"/>
              </a:rPr>
              <a:t>och</a:t>
            </a:r>
            <a:endParaRPr sz="2000">
              <a:latin typeface="Calibri"/>
              <a:cs typeface="Calibri"/>
            </a:endParaRPr>
          </a:p>
          <a:p>
            <a:pPr marL="27940" marR="33020" algn="just">
              <a:lnSpc>
                <a:spcPct val="100000"/>
              </a:lnSpc>
            </a:pP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uthålliga</a:t>
            </a:r>
            <a:r>
              <a:rPr sz="2000" spc="-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ger</a:t>
            </a:r>
            <a:r>
              <a:rPr sz="2000" spc="-6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olika</a:t>
            </a:r>
            <a:r>
              <a:rPr sz="2000" spc="-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former</a:t>
            </a:r>
            <a:r>
              <a:rPr sz="2000" spc="-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av</a:t>
            </a:r>
            <a:r>
              <a:rPr sz="2000" spc="-5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mental</a:t>
            </a:r>
            <a:r>
              <a:rPr sz="2000" spc="-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stimulans</a:t>
            </a:r>
            <a:r>
              <a:rPr sz="2000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viktig</a:t>
            </a:r>
            <a:r>
              <a:rPr sz="2000" spc="-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FFFFFF"/>
                </a:solidFill>
                <a:latin typeface="Calibri"/>
                <a:cs typeface="Calibri"/>
              </a:rPr>
              <a:t>träning 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för</a:t>
            </a:r>
            <a:r>
              <a:rPr sz="2000" spc="-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hjärnan.</a:t>
            </a:r>
            <a:r>
              <a:rPr sz="2000" spc="-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En</a:t>
            </a:r>
            <a:r>
              <a:rPr sz="2000" spc="-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spc="-20" dirty="0">
                <a:solidFill>
                  <a:srgbClr val="FFFFFF"/>
                </a:solidFill>
                <a:latin typeface="Calibri"/>
                <a:cs typeface="Calibri"/>
              </a:rPr>
              <a:t>aktiv, 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frisk</a:t>
            </a:r>
            <a:r>
              <a:rPr sz="2000" spc="-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och</a:t>
            </a:r>
            <a:r>
              <a:rPr sz="2000" spc="-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dynamisk</a:t>
            </a:r>
            <a:r>
              <a:rPr sz="2000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hjärna</a:t>
            </a:r>
            <a:r>
              <a:rPr sz="2000" spc="-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gynnar</a:t>
            </a:r>
            <a:r>
              <a:rPr sz="2000" spc="-5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spc="-20" dirty="0">
                <a:solidFill>
                  <a:srgbClr val="FFFFFF"/>
                </a:solidFill>
                <a:latin typeface="Calibri"/>
                <a:cs typeface="Calibri"/>
              </a:rPr>
              <a:t>även 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vår</a:t>
            </a:r>
            <a:r>
              <a:rPr sz="2000" spc="-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kropp.</a:t>
            </a:r>
            <a:r>
              <a:rPr sz="2000" spc="-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Bridge</a:t>
            </a:r>
            <a:r>
              <a:rPr sz="2000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är</a:t>
            </a:r>
            <a:r>
              <a:rPr sz="2000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ett</a:t>
            </a:r>
            <a:r>
              <a:rPr sz="2000" spc="-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bra</a:t>
            </a:r>
            <a:r>
              <a:rPr sz="2000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komplement</a:t>
            </a:r>
            <a:r>
              <a:rPr sz="2000" spc="-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till övrig</a:t>
            </a:r>
            <a:r>
              <a:rPr sz="2000" spc="-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FFFFFF"/>
                </a:solidFill>
                <a:latin typeface="Calibri"/>
                <a:cs typeface="Calibri"/>
              </a:rPr>
              <a:t>idrott.</a:t>
            </a:r>
            <a:endParaRPr sz="2000">
              <a:latin typeface="Calibri"/>
              <a:cs typeface="Calibri"/>
            </a:endParaRPr>
          </a:p>
        </p:txBody>
      </p:sp>
      <p:pic>
        <p:nvPicPr>
          <p:cNvPr id="10" name="object 10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49406" y="2827723"/>
            <a:ext cx="4173837" cy="3632943"/>
          </a:xfrm>
          <a:prstGeom prst="rect">
            <a:avLst/>
          </a:prstGeom>
        </p:spPr>
      </p:pic>
      <p:pic>
        <p:nvPicPr>
          <p:cNvPr id="11" name="object 11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655317" y="267623"/>
            <a:ext cx="2064481" cy="736139"/>
          </a:xfrm>
          <a:prstGeom prst="rect">
            <a:avLst/>
          </a:prstGeom>
        </p:spPr>
      </p:pic>
    </p:spTree>
  </p:cSld>
  <p:clrMapOvr>
    <a:masterClrMapping/>
  </p:clrMapOvr>
  <p:transition spd="med" advTm="31222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55317" y="267623"/>
            <a:ext cx="2064481" cy="736139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5"/>
              </a:spcBef>
            </a:pPr>
            <a:r>
              <a:rPr spc="-45" dirty="0"/>
              <a:t>TÄVLINGSBRIDGE </a:t>
            </a:r>
            <a:r>
              <a:rPr dirty="0"/>
              <a:t>FÖR</a:t>
            </a:r>
            <a:r>
              <a:rPr spc="-15" dirty="0"/>
              <a:t> </a:t>
            </a:r>
            <a:r>
              <a:rPr spc="-10" dirty="0"/>
              <a:t>YNGRE</a:t>
            </a:r>
          </a:p>
        </p:txBody>
      </p:sp>
      <p:grpSp>
        <p:nvGrpSpPr>
          <p:cNvPr id="4" name="object 4"/>
          <p:cNvGrpSpPr/>
          <p:nvPr/>
        </p:nvGrpSpPr>
        <p:grpSpPr>
          <a:xfrm>
            <a:off x="7153357" y="5010835"/>
            <a:ext cx="5044440" cy="1853564"/>
            <a:chOff x="7153357" y="5010835"/>
            <a:chExt cx="5044440" cy="1853564"/>
          </a:xfrm>
        </p:grpSpPr>
        <p:sp>
          <p:nvSpPr>
            <p:cNvPr id="5" name="object 5"/>
            <p:cNvSpPr/>
            <p:nvPr/>
          </p:nvSpPr>
          <p:spPr>
            <a:xfrm>
              <a:off x="8640876" y="5017185"/>
              <a:ext cx="3550920" cy="105410"/>
            </a:xfrm>
            <a:custGeom>
              <a:avLst/>
              <a:gdLst/>
              <a:ahLst/>
              <a:cxnLst/>
              <a:rect l="l" t="t" r="r" b="b"/>
              <a:pathLst>
                <a:path w="3550920" h="105410">
                  <a:moveTo>
                    <a:pt x="3550475" y="0"/>
                  </a:moveTo>
                  <a:lnTo>
                    <a:pt x="0" y="0"/>
                  </a:lnTo>
                  <a:lnTo>
                    <a:pt x="0" y="105092"/>
                  </a:lnTo>
                  <a:lnTo>
                    <a:pt x="3550475" y="105092"/>
                  </a:lnTo>
                  <a:lnTo>
                    <a:pt x="3550475" y="0"/>
                  </a:lnTo>
                  <a:close/>
                </a:path>
              </a:pathLst>
            </a:custGeom>
            <a:solidFill>
              <a:srgbClr val="F1F1F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8640876" y="5017185"/>
              <a:ext cx="3550920" cy="105410"/>
            </a:xfrm>
            <a:custGeom>
              <a:avLst/>
              <a:gdLst/>
              <a:ahLst/>
              <a:cxnLst/>
              <a:rect l="l" t="t" r="r" b="b"/>
              <a:pathLst>
                <a:path w="3550920" h="105410">
                  <a:moveTo>
                    <a:pt x="0" y="0"/>
                  </a:moveTo>
                  <a:lnTo>
                    <a:pt x="3550475" y="0"/>
                  </a:lnTo>
                  <a:lnTo>
                    <a:pt x="3550475" y="105092"/>
                  </a:lnTo>
                  <a:lnTo>
                    <a:pt x="0" y="105092"/>
                  </a:lnTo>
                  <a:lnTo>
                    <a:pt x="0" y="0"/>
                  </a:lnTo>
                  <a:close/>
                </a:path>
              </a:pathLst>
            </a:custGeom>
            <a:ln w="12699">
              <a:solidFill>
                <a:srgbClr val="E6E6E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7159712" y="5020208"/>
              <a:ext cx="1539875" cy="1838325"/>
            </a:xfrm>
            <a:custGeom>
              <a:avLst/>
              <a:gdLst/>
              <a:ahLst/>
              <a:cxnLst/>
              <a:rect l="l" t="t" r="r" b="b"/>
              <a:pathLst>
                <a:path w="1539875" h="1838325">
                  <a:moveTo>
                    <a:pt x="1456486" y="0"/>
                  </a:moveTo>
                  <a:lnTo>
                    <a:pt x="0" y="1837791"/>
                  </a:lnTo>
                  <a:lnTo>
                    <a:pt x="135267" y="1837791"/>
                  </a:lnTo>
                  <a:lnTo>
                    <a:pt x="1539570" y="65849"/>
                  </a:lnTo>
                  <a:lnTo>
                    <a:pt x="1456486" y="0"/>
                  </a:lnTo>
                  <a:close/>
                </a:path>
              </a:pathLst>
            </a:custGeom>
            <a:solidFill>
              <a:srgbClr val="F1F1F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7159707" y="5020205"/>
              <a:ext cx="1539875" cy="1838325"/>
            </a:xfrm>
            <a:custGeom>
              <a:avLst/>
              <a:gdLst/>
              <a:ahLst/>
              <a:cxnLst/>
              <a:rect l="l" t="t" r="r" b="b"/>
              <a:pathLst>
                <a:path w="1539875" h="1838325">
                  <a:moveTo>
                    <a:pt x="0" y="1837794"/>
                  </a:moveTo>
                  <a:lnTo>
                    <a:pt x="1456491" y="0"/>
                  </a:lnTo>
                  <a:lnTo>
                    <a:pt x="1539574" y="65849"/>
                  </a:lnTo>
                  <a:lnTo>
                    <a:pt x="135270" y="1837794"/>
                  </a:lnTo>
                </a:path>
              </a:pathLst>
            </a:custGeom>
            <a:ln w="12700">
              <a:solidFill>
                <a:srgbClr val="F7F7F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" name="object 9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9598101" y="5600536"/>
              <a:ext cx="2214676" cy="820126"/>
            </a:xfrm>
            <a:prstGeom prst="rect">
              <a:avLst/>
            </a:prstGeom>
          </p:spPr>
        </p:pic>
      </p:grpSp>
      <p:sp>
        <p:nvSpPr>
          <p:cNvPr id="10" name="object 10"/>
          <p:cNvSpPr txBox="1"/>
          <p:nvPr/>
        </p:nvSpPr>
        <p:spPr>
          <a:xfrm>
            <a:off x="783590" y="4112504"/>
            <a:ext cx="5298440" cy="15506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Bridge</a:t>
            </a:r>
            <a:r>
              <a:rPr sz="2000" spc="-7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skapar</a:t>
            </a:r>
            <a:r>
              <a:rPr sz="2000" spc="-6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lagkänsla</a:t>
            </a:r>
            <a:r>
              <a:rPr sz="2000" spc="-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och</a:t>
            </a:r>
            <a:r>
              <a:rPr sz="2000" spc="-8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samhörighet</a:t>
            </a:r>
            <a:r>
              <a:rPr sz="2000" spc="-6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spc="-20" dirty="0">
                <a:solidFill>
                  <a:srgbClr val="FFFFFF"/>
                </a:solidFill>
                <a:latin typeface="Calibri"/>
                <a:cs typeface="Calibri"/>
              </a:rPr>
              <a:t>samt </a:t>
            </a:r>
            <a:r>
              <a:rPr sz="2000" spc="-10" dirty="0">
                <a:solidFill>
                  <a:srgbClr val="FFFFFF"/>
                </a:solidFill>
                <a:latin typeface="Calibri"/>
                <a:cs typeface="Calibri"/>
              </a:rPr>
              <a:t>påverkar</a:t>
            </a:r>
            <a:r>
              <a:rPr sz="2000" spc="-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FFFFFF"/>
                </a:solidFill>
                <a:latin typeface="Calibri"/>
                <a:cs typeface="Calibri"/>
              </a:rPr>
              <a:t>skolarbetet</a:t>
            </a:r>
            <a:r>
              <a:rPr sz="2000" spc="-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positivt,</a:t>
            </a:r>
            <a:r>
              <a:rPr sz="2000" spc="-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FFFFFF"/>
                </a:solidFill>
                <a:latin typeface="Calibri"/>
                <a:cs typeface="Calibri"/>
              </a:rPr>
              <a:t>samtidigt</a:t>
            </a:r>
            <a:r>
              <a:rPr sz="2000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som</a:t>
            </a:r>
            <a:r>
              <a:rPr sz="2000" spc="-7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det</a:t>
            </a:r>
            <a:r>
              <a:rPr sz="2000" spc="-5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spc="-25" dirty="0">
                <a:solidFill>
                  <a:srgbClr val="FFFFFF"/>
                </a:solidFill>
                <a:latin typeface="Calibri"/>
                <a:cs typeface="Calibri"/>
              </a:rPr>
              <a:t>är 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en</a:t>
            </a:r>
            <a:r>
              <a:rPr sz="2000" spc="-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kul</a:t>
            </a:r>
            <a:r>
              <a:rPr sz="2000" spc="-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FFFFFF"/>
                </a:solidFill>
                <a:latin typeface="Calibri"/>
                <a:cs typeface="Calibri"/>
              </a:rPr>
              <a:t>intellektuell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 utmaning</a:t>
            </a:r>
            <a:r>
              <a:rPr sz="2000" spc="-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utan</a:t>
            </a:r>
            <a:r>
              <a:rPr sz="2000" spc="-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FFFFFF"/>
                </a:solidFill>
                <a:latin typeface="Calibri"/>
                <a:cs typeface="Calibri"/>
              </a:rPr>
              <a:t>skärmtid.</a:t>
            </a:r>
            <a:r>
              <a:rPr sz="2000" spc="-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FFFFFF"/>
                </a:solidFill>
                <a:latin typeface="Calibri"/>
                <a:cs typeface="Calibri"/>
              </a:rPr>
              <a:t>Logiskt 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tänkande</a:t>
            </a:r>
            <a:r>
              <a:rPr sz="2000" spc="-7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tränas.</a:t>
            </a:r>
            <a:r>
              <a:rPr sz="2000" spc="-6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FFFFFF"/>
                </a:solidFill>
                <a:latin typeface="Calibri"/>
                <a:cs typeface="Calibri"/>
              </a:rPr>
              <a:t>Sverige</a:t>
            </a:r>
            <a:r>
              <a:rPr sz="2000" spc="-6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deltar</a:t>
            </a:r>
            <a:r>
              <a:rPr sz="2000" spc="-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sz="2000" spc="-6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FFFFFF"/>
                </a:solidFill>
                <a:latin typeface="Calibri"/>
                <a:cs typeface="Calibri"/>
              </a:rPr>
              <a:t>juniormästerskap 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för</a:t>
            </a:r>
            <a:r>
              <a:rPr sz="2000" spc="-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spelare</a:t>
            </a:r>
            <a:r>
              <a:rPr sz="2000" spc="-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under</a:t>
            </a:r>
            <a:r>
              <a:rPr sz="2000" spc="-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16,</a:t>
            </a:r>
            <a:r>
              <a:rPr sz="2000" spc="-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21</a:t>
            </a:r>
            <a:r>
              <a:rPr sz="2000" spc="-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och</a:t>
            </a:r>
            <a:r>
              <a:rPr sz="2000" spc="-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26</a:t>
            </a:r>
            <a:r>
              <a:rPr sz="2000" spc="-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spc="-25" dirty="0">
                <a:solidFill>
                  <a:srgbClr val="FFFFFF"/>
                </a:solidFill>
                <a:latin typeface="Calibri"/>
                <a:cs typeface="Calibri"/>
              </a:rPr>
              <a:t>år.</a:t>
            </a:r>
            <a:endParaRPr sz="2000">
              <a:latin typeface="Calibri"/>
              <a:cs typeface="Calibri"/>
            </a:endParaRPr>
          </a:p>
        </p:txBody>
      </p:sp>
      <p:pic>
        <p:nvPicPr>
          <p:cNvPr id="11" name="object 11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7531646" y="446267"/>
            <a:ext cx="4143781" cy="3677981"/>
          </a:xfrm>
          <a:prstGeom prst="rect">
            <a:avLst/>
          </a:prstGeom>
        </p:spPr>
      </p:pic>
    </p:spTree>
  </p:cSld>
  <p:clrMapOvr>
    <a:masterClrMapping/>
  </p:clrMapOvr>
  <p:transition spd="med" advTm="30942"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55317" y="267623"/>
            <a:ext cx="2064481" cy="736139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5706451" y="888099"/>
            <a:ext cx="5549900" cy="6965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40" dirty="0"/>
              <a:t>TÄVLINGSBRIDGE</a:t>
            </a:r>
          </a:p>
        </p:txBody>
      </p:sp>
      <p:grpSp>
        <p:nvGrpSpPr>
          <p:cNvPr id="4" name="object 4"/>
          <p:cNvGrpSpPr/>
          <p:nvPr/>
        </p:nvGrpSpPr>
        <p:grpSpPr>
          <a:xfrm>
            <a:off x="7153357" y="5010835"/>
            <a:ext cx="5044440" cy="1853564"/>
            <a:chOff x="7153357" y="5010835"/>
            <a:chExt cx="5044440" cy="1853564"/>
          </a:xfrm>
        </p:grpSpPr>
        <p:sp>
          <p:nvSpPr>
            <p:cNvPr id="5" name="object 5"/>
            <p:cNvSpPr/>
            <p:nvPr/>
          </p:nvSpPr>
          <p:spPr>
            <a:xfrm>
              <a:off x="8640876" y="5017185"/>
              <a:ext cx="3550920" cy="105410"/>
            </a:xfrm>
            <a:custGeom>
              <a:avLst/>
              <a:gdLst/>
              <a:ahLst/>
              <a:cxnLst/>
              <a:rect l="l" t="t" r="r" b="b"/>
              <a:pathLst>
                <a:path w="3550920" h="105410">
                  <a:moveTo>
                    <a:pt x="3550475" y="0"/>
                  </a:moveTo>
                  <a:lnTo>
                    <a:pt x="0" y="0"/>
                  </a:lnTo>
                  <a:lnTo>
                    <a:pt x="0" y="105092"/>
                  </a:lnTo>
                  <a:lnTo>
                    <a:pt x="3550475" y="105092"/>
                  </a:lnTo>
                  <a:lnTo>
                    <a:pt x="3550475" y="0"/>
                  </a:lnTo>
                  <a:close/>
                </a:path>
              </a:pathLst>
            </a:custGeom>
            <a:solidFill>
              <a:srgbClr val="F1F1F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8640876" y="5017185"/>
              <a:ext cx="3550920" cy="105410"/>
            </a:xfrm>
            <a:custGeom>
              <a:avLst/>
              <a:gdLst/>
              <a:ahLst/>
              <a:cxnLst/>
              <a:rect l="l" t="t" r="r" b="b"/>
              <a:pathLst>
                <a:path w="3550920" h="105410">
                  <a:moveTo>
                    <a:pt x="0" y="0"/>
                  </a:moveTo>
                  <a:lnTo>
                    <a:pt x="3550475" y="0"/>
                  </a:lnTo>
                  <a:lnTo>
                    <a:pt x="3550475" y="105092"/>
                  </a:lnTo>
                  <a:lnTo>
                    <a:pt x="0" y="105092"/>
                  </a:lnTo>
                  <a:lnTo>
                    <a:pt x="0" y="0"/>
                  </a:lnTo>
                  <a:close/>
                </a:path>
              </a:pathLst>
            </a:custGeom>
            <a:ln w="12699">
              <a:solidFill>
                <a:srgbClr val="E6E6E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7159712" y="5020208"/>
              <a:ext cx="1539875" cy="1838325"/>
            </a:xfrm>
            <a:custGeom>
              <a:avLst/>
              <a:gdLst/>
              <a:ahLst/>
              <a:cxnLst/>
              <a:rect l="l" t="t" r="r" b="b"/>
              <a:pathLst>
                <a:path w="1539875" h="1838325">
                  <a:moveTo>
                    <a:pt x="1456486" y="0"/>
                  </a:moveTo>
                  <a:lnTo>
                    <a:pt x="0" y="1837791"/>
                  </a:lnTo>
                  <a:lnTo>
                    <a:pt x="135267" y="1837791"/>
                  </a:lnTo>
                  <a:lnTo>
                    <a:pt x="1539570" y="65849"/>
                  </a:lnTo>
                  <a:lnTo>
                    <a:pt x="1456486" y="0"/>
                  </a:lnTo>
                  <a:close/>
                </a:path>
              </a:pathLst>
            </a:custGeom>
            <a:solidFill>
              <a:srgbClr val="F1F1F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7159707" y="5020205"/>
              <a:ext cx="1539875" cy="1838325"/>
            </a:xfrm>
            <a:custGeom>
              <a:avLst/>
              <a:gdLst/>
              <a:ahLst/>
              <a:cxnLst/>
              <a:rect l="l" t="t" r="r" b="b"/>
              <a:pathLst>
                <a:path w="1539875" h="1838325">
                  <a:moveTo>
                    <a:pt x="0" y="1837794"/>
                  </a:moveTo>
                  <a:lnTo>
                    <a:pt x="1456491" y="0"/>
                  </a:lnTo>
                  <a:lnTo>
                    <a:pt x="1539574" y="65849"/>
                  </a:lnTo>
                  <a:lnTo>
                    <a:pt x="135270" y="1837794"/>
                  </a:lnTo>
                </a:path>
              </a:pathLst>
            </a:custGeom>
            <a:ln w="12700">
              <a:solidFill>
                <a:srgbClr val="F7F7F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" name="object 9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9598101" y="5600536"/>
              <a:ext cx="2214676" cy="820126"/>
            </a:xfrm>
            <a:prstGeom prst="rect">
              <a:avLst/>
            </a:prstGeom>
          </p:spPr>
        </p:pic>
      </p:grpSp>
      <p:sp>
        <p:nvSpPr>
          <p:cNvPr id="10" name="object 10"/>
          <p:cNvSpPr txBox="1"/>
          <p:nvPr/>
        </p:nvSpPr>
        <p:spPr>
          <a:xfrm>
            <a:off x="5706451" y="1558709"/>
            <a:ext cx="5142230" cy="278066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dirty="0">
                <a:solidFill>
                  <a:srgbClr val="FFC000"/>
                </a:solidFill>
                <a:latin typeface="Arial Black"/>
                <a:cs typeface="Arial Black"/>
              </a:rPr>
              <a:t>FÖR</a:t>
            </a:r>
            <a:r>
              <a:rPr sz="4400" spc="-50" dirty="0">
                <a:solidFill>
                  <a:srgbClr val="FFC000"/>
                </a:solidFill>
                <a:latin typeface="Arial Black"/>
                <a:cs typeface="Arial Black"/>
              </a:rPr>
              <a:t> </a:t>
            </a:r>
            <a:r>
              <a:rPr sz="4400" spc="-10" dirty="0">
                <a:solidFill>
                  <a:srgbClr val="FFC000"/>
                </a:solidFill>
                <a:latin typeface="Arial Black"/>
                <a:cs typeface="Arial Black"/>
              </a:rPr>
              <a:t>ÄLDRE</a:t>
            </a:r>
            <a:endParaRPr sz="4400">
              <a:latin typeface="Arial Black"/>
              <a:cs typeface="Arial Black"/>
            </a:endParaRPr>
          </a:p>
          <a:p>
            <a:pPr marL="27940" marR="5080">
              <a:lnSpc>
                <a:spcPct val="100000"/>
              </a:lnSpc>
              <a:spcBef>
                <a:spcPts val="2000"/>
              </a:spcBef>
            </a:pPr>
            <a:r>
              <a:rPr sz="2000" spc="-25" dirty="0">
                <a:solidFill>
                  <a:srgbClr val="FFFFFF"/>
                </a:solidFill>
                <a:latin typeface="Calibri"/>
                <a:cs typeface="Calibri"/>
              </a:rPr>
              <a:t>Tävlingsbridge 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ger</a:t>
            </a:r>
            <a:r>
              <a:rPr sz="2000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FFFFFF"/>
                </a:solidFill>
                <a:latin typeface="Calibri"/>
                <a:cs typeface="Calibri"/>
              </a:rPr>
              <a:t>intellektuella</a:t>
            </a:r>
            <a:r>
              <a:rPr sz="2000" spc="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och</a:t>
            </a:r>
            <a:r>
              <a:rPr sz="2000" spc="-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FFFFFF"/>
                </a:solidFill>
                <a:latin typeface="Calibri"/>
                <a:cs typeface="Calibri"/>
              </a:rPr>
              <a:t>mentala </a:t>
            </a:r>
            <a:r>
              <a:rPr sz="2000" spc="-25" dirty="0">
                <a:solidFill>
                  <a:srgbClr val="FFFFFF"/>
                </a:solidFill>
                <a:latin typeface="Calibri"/>
                <a:cs typeface="Calibri"/>
              </a:rPr>
              <a:t>utmaningar,</a:t>
            </a:r>
            <a:r>
              <a:rPr sz="2000" spc="-6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men</a:t>
            </a:r>
            <a:r>
              <a:rPr sz="2000" spc="-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också</a:t>
            </a:r>
            <a:r>
              <a:rPr sz="2000" spc="-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möjlighet</a:t>
            </a:r>
            <a:r>
              <a:rPr sz="2000" spc="-5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att</a:t>
            </a:r>
            <a:r>
              <a:rPr sz="2000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knyta</a:t>
            </a:r>
            <a:r>
              <a:rPr sz="2000" spc="-6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spc="-25" dirty="0">
                <a:solidFill>
                  <a:srgbClr val="FFFFFF"/>
                </a:solidFill>
                <a:latin typeface="Calibri"/>
                <a:cs typeface="Calibri"/>
              </a:rPr>
              <a:t>nya </a:t>
            </a:r>
            <a:r>
              <a:rPr sz="2000" spc="-10" dirty="0">
                <a:solidFill>
                  <a:srgbClr val="FFFFFF"/>
                </a:solidFill>
                <a:latin typeface="Calibri"/>
                <a:cs typeface="Calibri"/>
              </a:rPr>
              <a:t>bekantskaper</a:t>
            </a:r>
            <a:r>
              <a:rPr sz="2000" spc="-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och</a:t>
            </a:r>
            <a:r>
              <a:rPr sz="2000" spc="-5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skapa</a:t>
            </a:r>
            <a:r>
              <a:rPr sz="2000" spc="-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sociala</a:t>
            </a:r>
            <a:r>
              <a:rPr sz="2000" spc="-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nätverk</a:t>
            </a:r>
            <a:r>
              <a:rPr sz="2000" spc="-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–</a:t>
            </a:r>
            <a:r>
              <a:rPr sz="2000" spc="-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FFFFFF"/>
                </a:solidFill>
                <a:latin typeface="Calibri"/>
                <a:cs typeface="Calibri"/>
              </a:rPr>
              <a:t>viktigt 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inte</a:t>
            </a:r>
            <a:r>
              <a:rPr sz="2000" spc="-5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minst</a:t>
            </a:r>
            <a:r>
              <a:rPr sz="2000" spc="-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för</a:t>
            </a:r>
            <a:r>
              <a:rPr sz="2000" spc="-6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äldre.</a:t>
            </a:r>
            <a:r>
              <a:rPr sz="2000" spc="-7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Studier</a:t>
            </a:r>
            <a:r>
              <a:rPr sz="2000" spc="-5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visar</a:t>
            </a:r>
            <a:r>
              <a:rPr sz="2000" spc="-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att</a:t>
            </a:r>
            <a:r>
              <a:rPr sz="2000" spc="-6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FFFFFF"/>
                </a:solidFill>
                <a:latin typeface="Calibri"/>
                <a:cs typeface="Calibri"/>
              </a:rPr>
              <a:t>regelbundet 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bridgespelande</a:t>
            </a:r>
            <a:r>
              <a:rPr sz="2000" spc="-7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kan</a:t>
            </a:r>
            <a:r>
              <a:rPr sz="2000" spc="-5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bidra</a:t>
            </a:r>
            <a:r>
              <a:rPr sz="2000" spc="-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till</a:t>
            </a:r>
            <a:r>
              <a:rPr sz="2000" spc="-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bibehållen</a:t>
            </a:r>
            <a:r>
              <a:rPr sz="2000" spc="-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FFFFFF"/>
                </a:solidFill>
                <a:latin typeface="Calibri"/>
                <a:cs typeface="Calibri"/>
              </a:rPr>
              <a:t>kognitiv förmåga</a:t>
            </a:r>
            <a:r>
              <a:rPr sz="2000" spc="-7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och</a:t>
            </a:r>
            <a:r>
              <a:rPr sz="2000" spc="-7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minska</a:t>
            </a:r>
            <a:r>
              <a:rPr sz="2000" spc="-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FFFFFF"/>
                </a:solidFill>
                <a:latin typeface="Calibri"/>
                <a:cs typeface="Calibri"/>
              </a:rPr>
              <a:t>risken</a:t>
            </a:r>
            <a:r>
              <a:rPr sz="2000" spc="-5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för</a:t>
            </a:r>
            <a:r>
              <a:rPr sz="2000" spc="-6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FFFFFF"/>
                </a:solidFill>
                <a:latin typeface="Calibri"/>
                <a:cs typeface="Calibri"/>
              </a:rPr>
              <a:t>demenssjukdomar.</a:t>
            </a:r>
            <a:endParaRPr sz="2000">
              <a:latin typeface="Calibri"/>
              <a:cs typeface="Calibri"/>
            </a:endParaRPr>
          </a:p>
        </p:txBody>
      </p:sp>
      <p:pic>
        <p:nvPicPr>
          <p:cNvPr id="11" name="object 11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451307" y="2792285"/>
            <a:ext cx="4171950" cy="3628390"/>
          </a:xfrm>
          <a:prstGeom prst="rect">
            <a:avLst/>
          </a:prstGeom>
        </p:spPr>
      </p:pic>
    </p:spTree>
  </p:cSld>
  <p:clrMapOvr>
    <a:masterClrMapping/>
  </p:clrMapOvr>
  <p:transition spd="med" advTm="31015"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55317" y="267623"/>
            <a:ext cx="2064481" cy="736139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743926" y="2649490"/>
            <a:ext cx="2047239" cy="6965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140" dirty="0"/>
              <a:t>FAKTA</a:t>
            </a:r>
          </a:p>
        </p:txBody>
      </p:sp>
      <p:grpSp>
        <p:nvGrpSpPr>
          <p:cNvPr id="4" name="object 4"/>
          <p:cNvGrpSpPr/>
          <p:nvPr/>
        </p:nvGrpSpPr>
        <p:grpSpPr>
          <a:xfrm>
            <a:off x="7153357" y="5010835"/>
            <a:ext cx="5044440" cy="1853564"/>
            <a:chOff x="7153357" y="5010835"/>
            <a:chExt cx="5044440" cy="1853564"/>
          </a:xfrm>
        </p:grpSpPr>
        <p:sp>
          <p:nvSpPr>
            <p:cNvPr id="5" name="object 5"/>
            <p:cNvSpPr/>
            <p:nvPr/>
          </p:nvSpPr>
          <p:spPr>
            <a:xfrm>
              <a:off x="8640876" y="5017185"/>
              <a:ext cx="3550920" cy="105410"/>
            </a:xfrm>
            <a:custGeom>
              <a:avLst/>
              <a:gdLst/>
              <a:ahLst/>
              <a:cxnLst/>
              <a:rect l="l" t="t" r="r" b="b"/>
              <a:pathLst>
                <a:path w="3550920" h="105410">
                  <a:moveTo>
                    <a:pt x="3550475" y="0"/>
                  </a:moveTo>
                  <a:lnTo>
                    <a:pt x="0" y="0"/>
                  </a:lnTo>
                  <a:lnTo>
                    <a:pt x="0" y="105092"/>
                  </a:lnTo>
                  <a:lnTo>
                    <a:pt x="3550475" y="105092"/>
                  </a:lnTo>
                  <a:lnTo>
                    <a:pt x="3550475" y="0"/>
                  </a:lnTo>
                  <a:close/>
                </a:path>
              </a:pathLst>
            </a:custGeom>
            <a:solidFill>
              <a:srgbClr val="F1F1F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8640876" y="5017185"/>
              <a:ext cx="3550920" cy="105410"/>
            </a:xfrm>
            <a:custGeom>
              <a:avLst/>
              <a:gdLst/>
              <a:ahLst/>
              <a:cxnLst/>
              <a:rect l="l" t="t" r="r" b="b"/>
              <a:pathLst>
                <a:path w="3550920" h="105410">
                  <a:moveTo>
                    <a:pt x="0" y="0"/>
                  </a:moveTo>
                  <a:lnTo>
                    <a:pt x="3550475" y="0"/>
                  </a:lnTo>
                  <a:lnTo>
                    <a:pt x="3550475" y="105092"/>
                  </a:lnTo>
                  <a:lnTo>
                    <a:pt x="0" y="105092"/>
                  </a:lnTo>
                  <a:lnTo>
                    <a:pt x="0" y="0"/>
                  </a:lnTo>
                  <a:close/>
                </a:path>
              </a:pathLst>
            </a:custGeom>
            <a:ln w="12699">
              <a:solidFill>
                <a:srgbClr val="E6E6E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7159712" y="5020208"/>
              <a:ext cx="1539875" cy="1838325"/>
            </a:xfrm>
            <a:custGeom>
              <a:avLst/>
              <a:gdLst/>
              <a:ahLst/>
              <a:cxnLst/>
              <a:rect l="l" t="t" r="r" b="b"/>
              <a:pathLst>
                <a:path w="1539875" h="1838325">
                  <a:moveTo>
                    <a:pt x="1456486" y="0"/>
                  </a:moveTo>
                  <a:lnTo>
                    <a:pt x="0" y="1837791"/>
                  </a:lnTo>
                  <a:lnTo>
                    <a:pt x="135267" y="1837791"/>
                  </a:lnTo>
                  <a:lnTo>
                    <a:pt x="1539570" y="65849"/>
                  </a:lnTo>
                  <a:lnTo>
                    <a:pt x="1456486" y="0"/>
                  </a:lnTo>
                  <a:close/>
                </a:path>
              </a:pathLst>
            </a:custGeom>
            <a:solidFill>
              <a:srgbClr val="F1F1F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7159707" y="5020205"/>
              <a:ext cx="1539875" cy="1838325"/>
            </a:xfrm>
            <a:custGeom>
              <a:avLst/>
              <a:gdLst/>
              <a:ahLst/>
              <a:cxnLst/>
              <a:rect l="l" t="t" r="r" b="b"/>
              <a:pathLst>
                <a:path w="1539875" h="1838325">
                  <a:moveTo>
                    <a:pt x="0" y="1837794"/>
                  </a:moveTo>
                  <a:lnTo>
                    <a:pt x="1456491" y="0"/>
                  </a:lnTo>
                  <a:lnTo>
                    <a:pt x="1539574" y="65849"/>
                  </a:lnTo>
                  <a:lnTo>
                    <a:pt x="135270" y="1837794"/>
                  </a:lnTo>
                </a:path>
              </a:pathLst>
            </a:custGeom>
            <a:ln w="12700">
              <a:solidFill>
                <a:srgbClr val="F7F7F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" name="object 9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9598101" y="5600536"/>
              <a:ext cx="2214676" cy="820126"/>
            </a:xfrm>
            <a:prstGeom prst="rect">
              <a:avLst/>
            </a:prstGeom>
          </p:spPr>
        </p:pic>
      </p:grpSp>
      <p:sp>
        <p:nvSpPr>
          <p:cNvPr id="10" name="object 10"/>
          <p:cNvSpPr txBox="1"/>
          <p:nvPr/>
        </p:nvSpPr>
        <p:spPr>
          <a:xfrm>
            <a:off x="784936" y="3607676"/>
            <a:ext cx="4817110" cy="246570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4965" indent="-342265">
              <a:lnSpc>
                <a:spcPct val="100000"/>
              </a:lnSpc>
              <a:spcBef>
                <a:spcPts val="100"/>
              </a:spcBef>
              <a:buFont typeface="Arial"/>
              <a:buChar char="•"/>
              <a:tabLst>
                <a:tab pos="354965" algn="l"/>
              </a:tabLst>
            </a:pP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Bridge</a:t>
            </a:r>
            <a:r>
              <a:rPr sz="2000" spc="-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har</a:t>
            </a:r>
            <a:r>
              <a:rPr sz="2000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spelats sedan</a:t>
            </a:r>
            <a:r>
              <a:rPr sz="2000" spc="-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FFFFFF"/>
                </a:solidFill>
                <a:latin typeface="Calibri"/>
                <a:cs typeface="Calibri"/>
              </a:rPr>
              <a:t>1920-talet.</a:t>
            </a:r>
            <a:endParaRPr sz="2000">
              <a:latin typeface="Calibri"/>
              <a:cs typeface="Calibri"/>
            </a:endParaRPr>
          </a:p>
          <a:p>
            <a:pPr marL="354965" indent="-342265">
              <a:lnSpc>
                <a:spcPct val="100000"/>
              </a:lnSpc>
              <a:spcBef>
                <a:spcPts val="5"/>
              </a:spcBef>
              <a:buFont typeface="Arial"/>
              <a:buChar char="•"/>
              <a:tabLst>
                <a:tab pos="354965" algn="l"/>
              </a:tabLst>
            </a:pP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Svenska</a:t>
            </a:r>
            <a:r>
              <a:rPr sz="2000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Bridgeförbundet</a:t>
            </a:r>
            <a:r>
              <a:rPr sz="2000" spc="-7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bildades</a:t>
            </a:r>
            <a:r>
              <a:rPr sz="2000" spc="-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FFFFFF"/>
                </a:solidFill>
                <a:latin typeface="Calibri"/>
                <a:cs typeface="Calibri"/>
              </a:rPr>
              <a:t>1933.</a:t>
            </a:r>
            <a:endParaRPr sz="2000">
              <a:latin typeface="Calibri"/>
              <a:cs typeface="Calibri"/>
            </a:endParaRPr>
          </a:p>
          <a:p>
            <a:pPr marL="354965" indent="-342265">
              <a:lnSpc>
                <a:spcPct val="100000"/>
              </a:lnSpc>
              <a:buFont typeface="Arial"/>
              <a:buChar char="•"/>
              <a:tabLst>
                <a:tab pos="354965" algn="l"/>
              </a:tabLst>
            </a:pP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Det</a:t>
            </a:r>
            <a:r>
              <a:rPr sz="2000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finns</a:t>
            </a:r>
            <a:r>
              <a:rPr sz="2000" spc="-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ca</a:t>
            </a:r>
            <a:r>
              <a:rPr sz="2000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330</a:t>
            </a:r>
            <a:r>
              <a:rPr sz="2000" spc="-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anslutna</a:t>
            </a:r>
            <a:r>
              <a:rPr sz="2000" spc="-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klubbar</a:t>
            </a:r>
            <a:r>
              <a:rPr sz="2000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sz="2000" spc="-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FFFFFF"/>
                </a:solidFill>
                <a:latin typeface="Calibri"/>
                <a:cs typeface="Calibri"/>
              </a:rPr>
              <a:t>Sverige.</a:t>
            </a:r>
            <a:endParaRPr sz="2000">
              <a:latin typeface="Calibri"/>
              <a:cs typeface="Calibri"/>
            </a:endParaRPr>
          </a:p>
          <a:p>
            <a:pPr marL="354965" indent="-342265">
              <a:lnSpc>
                <a:spcPct val="100000"/>
              </a:lnSpc>
              <a:buFont typeface="Arial"/>
              <a:buChar char="•"/>
              <a:tabLst>
                <a:tab pos="354965" algn="l"/>
              </a:tabLst>
            </a:pP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Ca</a:t>
            </a:r>
            <a:r>
              <a:rPr sz="2000" spc="-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300</a:t>
            </a:r>
            <a:r>
              <a:rPr sz="2000" spc="-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000</a:t>
            </a:r>
            <a:r>
              <a:rPr sz="2000" spc="-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svenskar</a:t>
            </a:r>
            <a:r>
              <a:rPr sz="2000" spc="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kan</a:t>
            </a:r>
            <a:r>
              <a:rPr sz="2000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spela</a:t>
            </a:r>
            <a:r>
              <a:rPr sz="2000" spc="-10" dirty="0">
                <a:solidFill>
                  <a:srgbClr val="FFFFFF"/>
                </a:solidFill>
                <a:latin typeface="Calibri"/>
                <a:cs typeface="Calibri"/>
              </a:rPr>
              <a:t> bridge.</a:t>
            </a:r>
            <a:endParaRPr sz="2000">
              <a:latin typeface="Calibri"/>
              <a:cs typeface="Calibri"/>
            </a:endParaRPr>
          </a:p>
          <a:p>
            <a:pPr marL="354965" marR="1651000" indent="-342900">
              <a:lnSpc>
                <a:spcPct val="100000"/>
              </a:lnSpc>
              <a:buFont typeface="Arial"/>
              <a:buChar char="•"/>
              <a:tabLst>
                <a:tab pos="354965" algn="l"/>
              </a:tabLst>
            </a:pP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Sverige</a:t>
            </a:r>
            <a:r>
              <a:rPr sz="2000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är</a:t>
            </a:r>
            <a:r>
              <a:rPr sz="2000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en</a:t>
            </a:r>
            <a:r>
              <a:rPr sz="2000" spc="-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av</a:t>
            </a:r>
            <a:r>
              <a:rPr sz="2000" spc="-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de</a:t>
            </a:r>
            <a:r>
              <a:rPr sz="2000" spc="-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FFFFFF"/>
                </a:solidFill>
                <a:latin typeface="Calibri"/>
                <a:cs typeface="Calibri"/>
              </a:rPr>
              <a:t>främsta bridgenationerna.</a:t>
            </a:r>
            <a:endParaRPr sz="2000">
              <a:latin typeface="Calibri"/>
              <a:cs typeface="Calibri"/>
            </a:endParaRPr>
          </a:p>
          <a:p>
            <a:pPr marL="354965" indent="-342265">
              <a:lnSpc>
                <a:spcPct val="100000"/>
              </a:lnSpc>
              <a:buFont typeface="Arial"/>
              <a:buChar char="•"/>
              <a:tabLst>
                <a:tab pos="354965" algn="l"/>
              </a:tabLst>
            </a:pP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Bridge</a:t>
            </a:r>
            <a:r>
              <a:rPr sz="2000" spc="-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är</a:t>
            </a:r>
            <a:r>
              <a:rPr sz="2000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FFFFFF"/>
                </a:solidFill>
                <a:latin typeface="Calibri"/>
                <a:cs typeface="Calibri"/>
              </a:rPr>
              <a:t>”erkänd”</a:t>
            </a:r>
            <a:r>
              <a:rPr sz="2000" spc="-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organisation</a:t>
            </a:r>
            <a:r>
              <a:rPr sz="2000" spc="-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sz="2000" spc="-25" dirty="0">
                <a:solidFill>
                  <a:srgbClr val="FFFFFF"/>
                </a:solidFill>
                <a:latin typeface="Calibri"/>
                <a:cs typeface="Calibri"/>
              </a:rPr>
              <a:t> IOC</a:t>
            </a:r>
            <a:endParaRPr sz="2000">
              <a:latin typeface="Calibri"/>
              <a:cs typeface="Calibri"/>
            </a:endParaRPr>
          </a:p>
          <a:p>
            <a:pPr marL="354965">
              <a:lnSpc>
                <a:spcPct val="100000"/>
              </a:lnSpc>
              <a:spcBef>
                <a:spcPts val="5"/>
              </a:spcBef>
            </a:pPr>
            <a:r>
              <a:rPr sz="2000" spc="-10" dirty="0">
                <a:solidFill>
                  <a:srgbClr val="FFFFFF"/>
                </a:solidFill>
                <a:latin typeface="Calibri"/>
                <a:cs typeface="Calibri"/>
              </a:rPr>
              <a:t>(Internationella</a:t>
            </a:r>
            <a:r>
              <a:rPr sz="2000" spc="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olympiska</a:t>
            </a:r>
            <a:r>
              <a:rPr sz="2000" spc="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FFFFFF"/>
                </a:solidFill>
                <a:latin typeface="Calibri"/>
                <a:cs typeface="Calibri"/>
              </a:rPr>
              <a:t>kommittén).</a:t>
            </a:r>
            <a:endParaRPr sz="2000">
              <a:latin typeface="Calibri"/>
              <a:cs typeface="Calibri"/>
            </a:endParaRPr>
          </a:p>
        </p:txBody>
      </p:sp>
      <p:pic>
        <p:nvPicPr>
          <p:cNvPr id="11" name="object 11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7620495" y="330301"/>
            <a:ext cx="4162691" cy="3635324"/>
          </a:xfrm>
          <a:prstGeom prst="rect">
            <a:avLst/>
          </a:prstGeom>
        </p:spPr>
      </p:pic>
    </p:spTree>
  </p:cSld>
  <p:clrMapOvr>
    <a:masterClrMapping/>
  </p:clrMapOvr>
  <p:transition spd="med" advTm="30997"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55317" y="267623"/>
            <a:ext cx="2064481" cy="736139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5706451" y="888099"/>
            <a:ext cx="5625465" cy="6965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20" dirty="0"/>
              <a:t>VÄLKOMMEN</a:t>
            </a:r>
            <a:r>
              <a:rPr spc="-315" dirty="0"/>
              <a:t> </a:t>
            </a:r>
            <a:r>
              <a:rPr spc="-20" dirty="0"/>
              <a:t>TILL</a:t>
            </a:r>
          </a:p>
        </p:txBody>
      </p:sp>
      <p:grpSp>
        <p:nvGrpSpPr>
          <p:cNvPr id="4" name="object 4"/>
          <p:cNvGrpSpPr/>
          <p:nvPr/>
        </p:nvGrpSpPr>
        <p:grpSpPr>
          <a:xfrm>
            <a:off x="7153357" y="5010835"/>
            <a:ext cx="5044440" cy="1853564"/>
            <a:chOff x="7153357" y="5010835"/>
            <a:chExt cx="5044440" cy="1853564"/>
          </a:xfrm>
        </p:grpSpPr>
        <p:sp>
          <p:nvSpPr>
            <p:cNvPr id="5" name="object 5"/>
            <p:cNvSpPr/>
            <p:nvPr/>
          </p:nvSpPr>
          <p:spPr>
            <a:xfrm>
              <a:off x="8640876" y="5017185"/>
              <a:ext cx="3550920" cy="105410"/>
            </a:xfrm>
            <a:custGeom>
              <a:avLst/>
              <a:gdLst/>
              <a:ahLst/>
              <a:cxnLst/>
              <a:rect l="l" t="t" r="r" b="b"/>
              <a:pathLst>
                <a:path w="3550920" h="105410">
                  <a:moveTo>
                    <a:pt x="3550475" y="0"/>
                  </a:moveTo>
                  <a:lnTo>
                    <a:pt x="0" y="0"/>
                  </a:lnTo>
                  <a:lnTo>
                    <a:pt x="0" y="105092"/>
                  </a:lnTo>
                  <a:lnTo>
                    <a:pt x="3550475" y="105092"/>
                  </a:lnTo>
                  <a:lnTo>
                    <a:pt x="3550475" y="0"/>
                  </a:lnTo>
                  <a:close/>
                </a:path>
              </a:pathLst>
            </a:custGeom>
            <a:solidFill>
              <a:srgbClr val="F1F1F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8640876" y="5017185"/>
              <a:ext cx="3550920" cy="105410"/>
            </a:xfrm>
            <a:custGeom>
              <a:avLst/>
              <a:gdLst/>
              <a:ahLst/>
              <a:cxnLst/>
              <a:rect l="l" t="t" r="r" b="b"/>
              <a:pathLst>
                <a:path w="3550920" h="105410">
                  <a:moveTo>
                    <a:pt x="0" y="0"/>
                  </a:moveTo>
                  <a:lnTo>
                    <a:pt x="3550475" y="0"/>
                  </a:lnTo>
                  <a:lnTo>
                    <a:pt x="3550475" y="105092"/>
                  </a:lnTo>
                  <a:lnTo>
                    <a:pt x="0" y="105092"/>
                  </a:lnTo>
                  <a:lnTo>
                    <a:pt x="0" y="0"/>
                  </a:lnTo>
                  <a:close/>
                </a:path>
              </a:pathLst>
            </a:custGeom>
            <a:ln w="12699">
              <a:solidFill>
                <a:srgbClr val="E6E6E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7159712" y="5020208"/>
              <a:ext cx="1539875" cy="1838325"/>
            </a:xfrm>
            <a:custGeom>
              <a:avLst/>
              <a:gdLst/>
              <a:ahLst/>
              <a:cxnLst/>
              <a:rect l="l" t="t" r="r" b="b"/>
              <a:pathLst>
                <a:path w="1539875" h="1838325">
                  <a:moveTo>
                    <a:pt x="1456486" y="0"/>
                  </a:moveTo>
                  <a:lnTo>
                    <a:pt x="0" y="1837791"/>
                  </a:lnTo>
                  <a:lnTo>
                    <a:pt x="135267" y="1837791"/>
                  </a:lnTo>
                  <a:lnTo>
                    <a:pt x="1539570" y="65849"/>
                  </a:lnTo>
                  <a:lnTo>
                    <a:pt x="1456486" y="0"/>
                  </a:lnTo>
                  <a:close/>
                </a:path>
              </a:pathLst>
            </a:custGeom>
            <a:solidFill>
              <a:srgbClr val="F1F1F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7159707" y="5020205"/>
              <a:ext cx="1539875" cy="1838325"/>
            </a:xfrm>
            <a:custGeom>
              <a:avLst/>
              <a:gdLst/>
              <a:ahLst/>
              <a:cxnLst/>
              <a:rect l="l" t="t" r="r" b="b"/>
              <a:pathLst>
                <a:path w="1539875" h="1838325">
                  <a:moveTo>
                    <a:pt x="0" y="1837794"/>
                  </a:moveTo>
                  <a:lnTo>
                    <a:pt x="1456491" y="0"/>
                  </a:lnTo>
                  <a:lnTo>
                    <a:pt x="1539574" y="65849"/>
                  </a:lnTo>
                  <a:lnTo>
                    <a:pt x="135270" y="1837794"/>
                  </a:lnTo>
                </a:path>
              </a:pathLst>
            </a:custGeom>
            <a:ln w="12700">
              <a:solidFill>
                <a:srgbClr val="F7F7F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" name="object 9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9598101" y="5600536"/>
              <a:ext cx="2214676" cy="820126"/>
            </a:xfrm>
            <a:prstGeom prst="rect">
              <a:avLst/>
            </a:prstGeom>
          </p:spPr>
        </p:pic>
      </p:grpSp>
      <p:sp>
        <p:nvSpPr>
          <p:cNvPr id="10" name="object 10"/>
          <p:cNvSpPr txBox="1"/>
          <p:nvPr/>
        </p:nvSpPr>
        <p:spPr>
          <a:xfrm>
            <a:off x="5706451" y="1558709"/>
            <a:ext cx="5574030" cy="339026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dirty="0">
                <a:solidFill>
                  <a:srgbClr val="FFC000"/>
                </a:solidFill>
                <a:latin typeface="Arial Black"/>
                <a:cs typeface="Arial Black"/>
              </a:rPr>
              <a:t>HALLSBERGS</a:t>
            </a:r>
            <a:r>
              <a:rPr sz="4400" spc="-155" dirty="0">
                <a:solidFill>
                  <a:srgbClr val="FFC000"/>
                </a:solidFill>
                <a:latin typeface="Arial Black"/>
                <a:cs typeface="Arial Black"/>
              </a:rPr>
              <a:t> </a:t>
            </a:r>
            <a:r>
              <a:rPr sz="4400" spc="-25" dirty="0">
                <a:solidFill>
                  <a:srgbClr val="FFC000"/>
                </a:solidFill>
                <a:latin typeface="Arial Black"/>
                <a:cs typeface="Arial Black"/>
              </a:rPr>
              <a:t>BK</a:t>
            </a:r>
            <a:endParaRPr sz="4400">
              <a:latin typeface="Arial Black"/>
              <a:cs typeface="Arial Black"/>
            </a:endParaRPr>
          </a:p>
          <a:p>
            <a:pPr marL="27940">
              <a:lnSpc>
                <a:spcPct val="100000"/>
              </a:lnSpc>
              <a:spcBef>
                <a:spcPts val="2000"/>
              </a:spcBef>
            </a:pPr>
            <a:r>
              <a:rPr sz="2000" b="1" dirty="0">
                <a:solidFill>
                  <a:srgbClr val="FFFFFF"/>
                </a:solidFill>
                <a:latin typeface="Calibri"/>
                <a:cs typeface="Calibri"/>
              </a:rPr>
              <a:t>Kontakt: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Mats</a:t>
            </a:r>
            <a:r>
              <a:rPr sz="2000" spc="-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FFFFFF"/>
                </a:solidFill>
                <a:latin typeface="Calibri"/>
                <a:cs typeface="Calibri"/>
              </a:rPr>
              <a:t>Nilsson</a:t>
            </a:r>
            <a:endParaRPr sz="2000">
              <a:latin typeface="Calibri"/>
              <a:cs typeface="Calibri"/>
            </a:endParaRPr>
          </a:p>
          <a:p>
            <a:pPr marL="27940">
              <a:lnSpc>
                <a:spcPct val="100000"/>
              </a:lnSpc>
            </a:pPr>
            <a:r>
              <a:rPr sz="2000" b="1" spc="-10" dirty="0">
                <a:solidFill>
                  <a:srgbClr val="FFFFFF"/>
                </a:solidFill>
                <a:latin typeface="Calibri"/>
                <a:cs typeface="Calibri"/>
              </a:rPr>
              <a:t>Telefon:</a:t>
            </a:r>
            <a:r>
              <a:rPr sz="2000" b="1" spc="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FFFFFF"/>
                </a:solidFill>
                <a:latin typeface="Calibri"/>
                <a:cs typeface="Calibri"/>
              </a:rPr>
              <a:t>070-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570</a:t>
            </a:r>
            <a:r>
              <a:rPr sz="2000" spc="-8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62</a:t>
            </a:r>
            <a:r>
              <a:rPr sz="2000" spc="-6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spc="-25" dirty="0">
                <a:solidFill>
                  <a:srgbClr val="FFFFFF"/>
                </a:solidFill>
                <a:latin typeface="Calibri"/>
                <a:cs typeface="Calibri"/>
              </a:rPr>
              <a:t>70</a:t>
            </a:r>
            <a:endParaRPr sz="2000">
              <a:latin typeface="Calibri"/>
              <a:cs typeface="Calibri"/>
            </a:endParaRPr>
          </a:p>
          <a:p>
            <a:pPr marL="27305">
              <a:lnSpc>
                <a:spcPct val="100000"/>
              </a:lnSpc>
              <a:spcBef>
                <a:spcPts val="5"/>
              </a:spcBef>
            </a:pPr>
            <a:r>
              <a:rPr sz="2000" b="1" spc="-10" dirty="0">
                <a:solidFill>
                  <a:srgbClr val="FFFFFF"/>
                </a:solidFill>
                <a:latin typeface="Calibri"/>
                <a:cs typeface="Calibri"/>
              </a:rPr>
              <a:t>E-</a:t>
            </a:r>
            <a:r>
              <a:rPr sz="2000" b="1" dirty="0">
                <a:solidFill>
                  <a:srgbClr val="FFFFFF"/>
                </a:solidFill>
                <a:latin typeface="Calibri"/>
                <a:cs typeface="Calibri"/>
              </a:rPr>
              <a:t>post:</a:t>
            </a:r>
            <a:r>
              <a:rPr sz="2000" b="1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FFFFFF"/>
                </a:solidFill>
                <a:latin typeface="Calibri"/>
                <a:cs typeface="Calibri"/>
                <a:hlinkClick r:id="rId4"/>
              </a:rPr>
              <a:t>mats@narketryck.se</a:t>
            </a:r>
            <a:endParaRPr sz="2000">
              <a:latin typeface="Calibri"/>
              <a:cs typeface="Calibri"/>
            </a:endParaRPr>
          </a:p>
          <a:p>
            <a:pPr marL="27305">
              <a:lnSpc>
                <a:spcPct val="100000"/>
              </a:lnSpc>
            </a:pPr>
            <a:r>
              <a:rPr sz="2000" b="1" dirty="0">
                <a:solidFill>
                  <a:srgbClr val="FFFFFF"/>
                </a:solidFill>
                <a:latin typeface="Calibri"/>
                <a:cs typeface="Calibri"/>
              </a:rPr>
              <a:t>Hemsida:</a:t>
            </a:r>
            <a:r>
              <a:rPr sz="2000" b="1" spc="18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spc="-20" dirty="0">
                <a:solidFill>
                  <a:srgbClr val="FFFFFF"/>
                </a:solidFill>
                <a:latin typeface="Calibri"/>
                <a:cs typeface="Calibri"/>
              </a:rPr>
              <a:t>https://</a:t>
            </a:r>
            <a:r>
              <a:rPr sz="2000" spc="-20" dirty="0">
                <a:solidFill>
                  <a:srgbClr val="FFFFFF"/>
                </a:solidFill>
                <a:latin typeface="Calibri"/>
                <a:cs typeface="Calibri"/>
                <a:hlinkClick r:id="rId5"/>
              </a:rPr>
              <a:t>www.svenskbridge.se/hallsbergs-</a:t>
            </a:r>
            <a:r>
              <a:rPr sz="2000" spc="-25" dirty="0">
                <a:solidFill>
                  <a:srgbClr val="FFFFFF"/>
                </a:solidFill>
                <a:latin typeface="Calibri"/>
                <a:cs typeface="Calibri"/>
                <a:hlinkClick r:id="rId5"/>
              </a:rPr>
              <a:t>bk</a:t>
            </a:r>
            <a:endParaRPr sz="2000">
              <a:latin typeface="Calibri"/>
              <a:cs typeface="Calibri"/>
            </a:endParaRPr>
          </a:p>
          <a:p>
            <a:pPr marL="27940" marR="14604">
              <a:lnSpc>
                <a:spcPct val="100000"/>
              </a:lnSpc>
              <a:spcBef>
                <a:spcPts val="2400"/>
              </a:spcBef>
            </a:pPr>
            <a:r>
              <a:rPr sz="2000" b="1" dirty="0">
                <a:solidFill>
                  <a:srgbClr val="FFFFFF"/>
                </a:solidFill>
                <a:latin typeface="Calibri"/>
                <a:cs typeface="Calibri"/>
              </a:rPr>
              <a:t>Lära</a:t>
            </a:r>
            <a:r>
              <a:rPr sz="2000" b="1" spc="-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FFFFFF"/>
                </a:solidFill>
                <a:latin typeface="Calibri"/>
                <a:cs typeface="Calibri"/>
              </a:rPr>
              <a:t>dig</a:t>
            </a:r>
            <a:r>
              <a:rPr sz="2000" b="1" spc="-6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FFFFFF"/>
                </a:solidFill>
                <a:latin typeface="Calibri"/>
                <a:cs typeface="Calibri"/>
              </a:rPr>
              <a:t>spela</a:t>
            </a:r>
            <a:r>
              <a:rPr sz="2000" b="1" spc="-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FFFFFF"/>
                </a:solidFill>
                <a:latin typeface="Calibri"/>
                <a:cs typeface="Calibri"/>
              </a:rPr>
              <a:t>bridge?:</a:t>
            </a:r>
            <a:r>
              <a:rPr sz="2000" b="1" spc="-5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Vi</a:t>
            </a:r>
            <a:r>
              <a:rPr sz="2000" spc="-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bedriver</a:t>
            </a:r>
            <a:r>
              <a:rPr sz="2000" spc="-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FFFFFF"/>
                </a:solidFill>
                <a:latin typeface="Calibri"/>
                <a:cs typeface="Calibri"/>
              </a:rPr>
              <a:t>regelbundet </a:t>
            </a:r>
            <a:r>
              <a:rPr sz="2000" spc="-25" dirty="0">
                <a:solidFill>
                  <a:srgbClr val="FFFFFF"/>
                </a:solidFill>
                <a:latin typeface="Calibri"/>
                <a:cs typeface="Calibri"/>
              </a:rPr>
              <a:t>nybörjarkurser,</a:t>
            </a:r>
            <a:r>
              <a:rPr sz="2000" spc="-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spc="-20" dirty="0">
                <a:solidFill>
                  <a:srgbClr val="FFFFFF"/>
                </a:solidFill>
                <a:latin typeface="Calibri"/>
                <a:cs typeface="Calibri"/>
              </a:rPr>
              <a:t>kontakta</a:t>
            </a:r>
            <a:r>
              <a:rPr sz="2000" spc="-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oss</a:t>
            </a:r>
            <a:r>
              <a:rPr sz="2000" spc="-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för</a:t>
            </a:r>
            <a:r>
              <a:rPr sz="2000" spc="-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mer</a:t>
            </a:r>
            <a:r>
              <a:rPr sz="2000" spc="-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FFFFFF"/>
                </a:solidFill>
                <a:latin typeface="Calibri"/>
                <a:cs typeface="Calibri"/>
              </a:rPr>
              <a:t>information</a:t>
            </a:r>
            <a:r>
              <a:rPr sz="2000" spc="-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FFFFFF"/>
                </a:solidFill>
                <a:latin typeface="Calibri"/>
                <a:cs typeface="Calibri"/>
              </a:rPr>
              <a:t>eller 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se</a:t>
            </a:r>
            <a:r>
              <a:rPr sz="2000" spc="-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FFFFFF"/>
                </a:solidFill>
                <a:latin typeface="Calibri"/>
                <a:cs typeface="Calibri"/>
              </a:rPr>
              <a:t>hemsidan.</a:t>
            </a:r>
            <a:endParaRPr sz="2000">
              <a:latin typeface="Calibri"/>
              <a:cs typeface="Calibri"/>
            </a:endParaRPr>
          </a:p>
        </p:txBody>
      </p:sp>
      <p:pic>
        <p:nvPicPr>
          <p:cNvPr id="11" name="object 11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452933" y="2795435"/>
            <a:ext cx="4170550" cy="3638867"/>
          </a:xfrm>
          <a:prstGeom prst="rect">
            <a:avLst/>
          </a:prstGeom>
        </p:spPr>
      </p:pic>
    </p:spTree>
  </p:cSld>
  <p:clrMapOvr>
    <a:masterClrMapping/>
  </p:clrMapOvr>
  <p:transition spd="med" advTm="30904">
    <p:fade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FFF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07f65ca3-8dae-45ab-8770-e1bda9595c3d">
      <Terms xmlns="http://schemas.microsoft.com/office/infopath/2007/PartnerControls"/>
    </lcf76f155ced4ddcb4097134ff3c332f>
    <TaxCatchAll xmlns="7564b2ec-a1a0-48b0-999a-1111708c8a39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F9ACDC9566BA4C40B37E4A56594DE2DE" ma:contentTypeVersion="15" ma:contentTypeDescription="Skapa ett nytt dokument." ma:contentTypeScope="" ma:versionID="2b2c5c1307ac09263112b8f0877d9992">
  <xsd:schema xmlns:xsd="http://www.w3.org/2001/XMLSchema" xmlns:xs="http://www.w3.org/2001/XMLSchema" xmlns:p="http://schemas.microsoft.com/office/2006/metadata/properties" xmlns:ns2="7564b2ec-a1a0-48b0-999a-1111708c8a39" xmlns:ns3="07f65ca3-8dae-45ab-8770-e1bda9595c3d" targetNamespace="http://schemas.microsoft.com/office/2006/metadata/properties" ma:root="true" ma:fieldsID="7347944598521a656bad30f17b6f3631" ns2:_="" ns3:_="">
    <xsd:import namespace="7564b2ec-a1a0-48b0-999a-1111708c8a39"/>
    <xsd:import namespace="07f65ca3-8dae-45ab-8770-e1bda9595c3d"/>
    <xsd:element name="properties">
      <xsd:complexType>
        <xsd:sequence>
          <xsd:element name="documentManagement">
            <xsd:complexType>
              <xsd:all>
                <xsd:element ref="ns2:SharedWithDetails" minOccurs="0"/>
                <xsd:element ref="ns2:SharedWithUsers" minOccurs="0"/>
                <xsd:element ref="ns3:MediaServiceMetadata" minOccurs="0"/>
                <xsd:element ref="ns3:MediaServiceFastMetadata" minOccurs="0"/>
                <xsd:element ref="ns3:lcf76f155ced4ddcb4097134ff3c332f" minOccurs="0"/>
                <xsd:element ref="ns2:TaxCatchAll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MediaServiceLocation" minOccurs="0"/>
                <xsd:element ref="ns3:MediaLengthInSeconds" minOccurs="0"/>
                <xsd:element ref="ns3:MediaServiceObjectDetectorVersions" minOccurs="0"/>
                <xsd:element ref="ns3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564b2ec-a1a0-48b0-999a-1111708c8a39" elementFormDefault="qualified">
    <xsd:import namespace="http://schemas.microsoft.com/office/2006/documentManagement/types"/>
    <xsd:import namespace="http://schemas.microsoft.com/office/infopath/2007/PartnerControls"/>
    <xsd:element name="SharedWithDetails" ma:index="8" nillable="true" ma:displayName="Delat med information" ma:internalName="SharedWithDetails" ma:readOnly="true">
      <xsd:simpleType>
        <xsd:restriction base="dms:Note">
          <xsd:maxLength value="255"/>
        </xsd:restriction>
      </xsd:simpleType>
    </xsd:element>
    <xsd:element name="SharedWithUsers" ma:index="9" nillable="true" ma:displayName="Delat med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TaxCatchAll" ma:index="14" nillable="true" ma:displayName="Taxonomy Catch All Column" ma:hidden="true" ma:list="{a936d213-ef65-4598-bb8f-765cfa26ffa4}" ma:internalName="TaxCatchAll" ma:showField="CatchAllData" ma:web="7564b2ec-a1a0-48b0-999a-1111708c8a3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7f65ca3-8dae-45ab-8770-e1bda9595c3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lcf76f155ced4ddcb4097134ff3c332f" ma:index="13" nillable="true" ma:taxonomy="true" ma:internalName="lcf76f155ced4ddcb4097134ff3c332f" ma:taxonomyFieldName="MediaServiceImageTags" ma:displayName="Bildmarkeringar" ma:readOnly="false" ma:fieldId="{5cf76f15-5ced-4ddc-b409-7134ff3c332f}" ma:taxonomyMulti="true" ma:sspId="db3a300d-07af-4f98-9d2c-01c6f2f1c18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8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Location" ma:index="19" nillable="true" ma:displayName="Location" ma:indexed="true" ma:internalName="MediaServiceLocation" ma:readOnly="true">
      <xsd:simpleType>
        <xsd:restriction base="dms:Text"/>
      </xsd:simple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bjectDetectorVersions" ma:index="2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ehållstyp"/>
        <xsd:element ref="dc:title" minOccurs="0" maxOccurs="1" ma:index="4" ma:displayName="Rubrik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778D8C6E-C825-4AA1-A861-0EA77B4D5DD0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A0A96C0E-B050-4ACF-929C-2F00A28DEB92}">
  <ds:schemaRefs>
    <ds:schemaRef ds:uri="http://schemas.microsoft.com/office/2006/metadata/properties"/>
    <ds:schemaRef ds:uri="http://schemas.microsoft.com/office/infopath/2007/PartnerControls"/>
    <ds:schemaRef ds:uri="07f65ca3-8dae-45ab-8770-e1bda9595c3d"/>
    <ds:schemaRef ds:uri="7564b2ec-a1a0-48b0-999a-1111708c8a39"/>
  </ds:schemaRefs>
</ds:datastoreItem>
</file>

<file path=customXml/itemProps3.xml><?xml version="1.0" encoding="utf-8"?>
<ds:datastoreItem xmlns:ds="http://schemas.openxmlformats.org/officeDocument/2006/customXml" ds:itemID="{6A38FEEC-977E-4524-BAC4-DFA1F592B56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564b2ec-a1a0-48b0-999a-1111708c8a39"/>
    <ds:schemaRef ds:uri="07f65ca3-8dae-45ab-8770-e1bda9595c3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</TotalTime>
  <Words>359</Words>
  <Application>Microsoft Office PowerPoint</Application>
  <PresentationFormat>Bredbild</PresentationFormat>
  <Paragraphs>34</Paragraphs>
  <Slides>9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Bildrubriker</vt:lpstr>
      </vt:variant>
      <vt:variant>
        <vt:i4>9</vt:i4>
      </vt:variant>
    </vt:vector>
  </HeadingPairs>
  <TitlesOfParts>
    <vt:vector size="10" baseType="lpstr">
      <vt:lpstr>Office Theme</vt:lpstr>
      <vt:lpstr>PowerPoint-presentation</vt:lpstr>
      <vt:lpstr>EN TANKESPORT FÖR HELA LIVET</vt:lpstr>
      <vt:lpstr>TÄVLA</vt:lpstr>
      <vt:lpstr>ALLA KAN VARA MED</vt:lpstr>
      <vt:lpstr>TÄVLINGSBRIDGE</vt:lpstr>
      <vt:lpstr>TÄVLINGSBRIDGE FÖR YNGRE</vt:lpstr>
      <vt:lpstr>TÄVLINGSBRIDGE</vt:lpstr>
      <vt:lpstr>FAKTA</vt:lpstr>
      <vt:lpstr>VÄLKOMMEN TILL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Micke Melander</dc:creator>
  <cp:lastModifiedBy>Björn  Holm</cp:lastModifiedBy>
  <cp:revision>2</cp:revision>
  <dcterms:created xsi:type="dcterms:W3CDTF">2025-06-12T05:56:04Z</dcterms:created>
  <dcterms:modified xsi:type="dcterms:W3CDTF">2025-10-03T07:57:23Z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0x010100F9ACDC9566BA4C40B37E4A56594DE2DE</vt:lpwstr>
  </property>
  <property fmtid="{D5CDD505-2E9C-101B-9397-08002B2CF9AE}" pid="3" name="Created">
    <vt:filetime>2025-03-13T00:00:00Z</vt:filetime>
  </property>
  <property fmtid="{D5CDD505-2E9C-101B-9397-08002B2CF9AE}" pid="4" name="Creator">
    <vt:lpwstr>Acrobat PDFMaker 25 för PowerPoint</vt:lpwstr>
  </property>
  <property fmtid="{D5CDD505-2E9C-101B-9397-08002B2CF9AE}" pid="5" name="LastSaved">
    <vt:filetime>2025-06-12T00:00:00Z</vt:filetime>
  </property>
  <property fmtid="{D5CDD505-2E9C-101B-9397-08002B2CF9AE}" pid="6" name="Producer">
    <vt:lpwstr>Adobe PDF Library 25.1.208</vt:lpwstr>
  </property>
  <property fmtid="{D5CDD505-2E9C-101B-9397-08002B2CF9AE}" pid="7" name="MediaServiceImageTags">
    <vt:lpwstr/>
  </property>
</Properties>
</file>