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sldIdLst>
    <p:sldId id="257" r:id="rId2"/>
    <p:sldId id="284" r:id="rId3"/>
    <p:sldId id="283" r:id="rId4"/>
    <p:sldId id="285" r:id="rId5"/>
    <p:sldId id="265" r:id="rId6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600"/>
    <a:srgbClr val="0099FF"/>
    <a:srgbClr val="0CB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5232" autoAdjust="0"/>
  </p:normalViewPr>
  <p:slideViewPr>
    <p:cSldViewPr>
      <p:cViewPr varScale="1">
        <p:scale>
          <a:sx n="73" d="100"/>
          <a:sy n="73" d="100"/>
        </p:scale>
        <p:origin x="20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08000" y="6400802"/>
            <a:ext cx="710132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>
                <a:latin typeface="+mn-lt"/>
              </a:rPr>
              <a:t>Bild</a:t>
            </a:r>
            <a:r>
              <a:rPr lang="sv-SE" altLang="sv-SE" sz="1400" b="0" baseline="0" dirty="0">
                <a:latin typeface="+mn-lt"/>
              </a:rPr>
              <a:t> 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2020-03-23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973000" y="4329000"/>
            <a:ext cx="4050000" cy="720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v-SE" dirty="0" err="1">
                <a:latin typeface="Arial Black" panose="020B0A04020102020204" pitchFamily="34" charset="0"/>
              </a:rPr>
              <a:t>MiniBridge</a:t>
            </a:r>
            <a:endParaRPr lang="sv-SE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sv-SE" dirty="0">
                <a:latin typeface="Arial Black" panose="020B0A04020102020204" pitchFamily="34" charset="0"/>
              </a:rPr>
              <a:t>med utökad budgivning</a:t>
            </a: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93001" y="6398150"/>
            <a:ext cx="2114999" cy="405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v-SE" sz="1600" dirty="0">
                <a:latin typeface="Arial Black" panose="020B0A04020102020204" pitchFamily="34" charset="0"/>
              </a:rPr>
              <a:t>Utgåva 2018-05</a:t>
            </a: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00" y="909000"/>
            <a:ext cx="5345434" cy="3708024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324000"/>
            <a:ext cx="9360000" cy="540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Utökad budgivning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28000" y="5139000"/>
            <a:ext cx="4455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Syd</a:t>
            </a:r>
            <a:r>
              <a:rPr lang="sv-SE" altLang="sv-SE" sz="2400" dirty="0">
                <a:latin typeface="+mn-lt"/>
              </a:rPr>
              <a:t> som blir spelförare utforskar nu om det finns någon gemensam trumffärg .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83000" y="4734000"/>
            <a:ext cx="49500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latin typeface="+mn-lt"/>
              </a:rPr>
              <a:t>Med </a:t>
            </a:r>
            <a:r>
              <a:rPr lang="sv-SE" altLang="sv-SE" sz="2400" b="1" dirty="0">
                <a:latin typeface="+mn-lt"/>
              </a:rPr>
              <a:t>26 hp och 8 spader</a:t>
            </a:r>
            <a:r>
              <a:rPr lang="sv-SE" altLang="sv-SE" sz="2400" dirty="0">
                <a:latin typeface="+mn-lt"/>
              </a:rPr>
              <a:t> väljer Syd att spela </a:t>
            </a:r>
            <a:r>
              <a:rPr lang="sv-SE" altLang="sv-SE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</a:t>
            </a:r>
            <a:r>
              <a:rPr lang="sv-SE" altLang="sv-SE" sz="2400" dirty="0">
                <a:solidFill>
                  <a:schemeClr val="accent1">
                    <a:lumMod val="50000"/>
                  </a:schemeClr>
                </a:solidFill>
                <a:latin typeface="+mn-lt"/>
                <a:sym typeface="Symbol" panose="05050102010706020507" pitchFamily="18" charset="2"/>
              </a:rPr>
              <a:t> </a:t>
            </a:r>
            <a:r>
              <a:rPr lang="sv-SE" altLang="sv-SE" sz="2400" dirty="0">
                <a:latin typeface="+mn-lt"/>
                <a:sym typeface="Symbol" panose="05050102010706020507" pitchFamily="18" charset="2"/>
              </a:rPr>
              <a:t>enligt Trappan, vilket ger utgångsbonus vid </a:t>
            </a:r>
            <a:r>
              <a:rPr lang="sv-SE" altLang="sv-SE" sz="2400" b="1" dirty="0">
                <a:solidFill>
                  <a:schemeClr val="accent1">
                    <a:lumMod val="75000"/>
                  </a:schemeClr>
                </a:solidFill>
                <a:latin typeface="+mn-lt"/>
                <a:sym typeface="Symbol" panose="05050102010706020507" pitchFamily="18" charset="2"/>
              </a:rPr>
              <a:t>hemspelat</a:t>
            </a:r>
            <a:r>
              <a:rPr lang="sv-SE" altLang="sv-SE" sz="2400" dirty="0">
                <a:latin typeface="+mn-lt"/>
                <a:sym typeface="Symbol" panose="05050102010706020507" pitchFamily="18" charset="2"/>
              </a:rPr>
              <a:t> kontrakt.</a:t>
            </a:r>
            <a:endParaRPr lang="sv-SE" altLang="sv-SE" sz="2400" dirty="0">
              <a:latin typeface="+mn-lt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 rot="778530">
            <a:off x="1119014" y="4805750"/>
            <a:ext cx="67500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Syd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0" y="1044000"/>
            <a:ext cx="3818669" cy="3834840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38000" y="1944000"/>
            <a:ext cx="540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4p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028000" y="4194000"/>
            <a:ext cx="675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14p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28000" y="3879000"/>
            <a:ext cx="720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10p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108000" y="1449000"/>
            <a:ext cx="675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>
                <a:latin typeface="+mn-lt"/>
              </a:rPr>
              <a:t>12p</a:t>
            </a:r>
          </a:p>
        </p:txBody>
      </p:sp>
    </p:spTree>
    <p:extLst>
      <p:ext uri="{BB962C8B-B14F-4D97-AF65-F5344CB8AC3E}">
        <p14:creationId xmlns:p14="http://schemas.microsoft.com/office/powerpoint/2010/main" val="326075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/>
          <p:cNvSpPr>
            <a:spLocks noGrp="1"/>
          </p:cNvSpPr>
          <p:nvPr>
            <p:ph type="title"/>
          </p:nvPr>
        </p:nvSpPr>
        <p:spPr>
          <a:xfrm>
            <a:off x="183000" y="189000"/>
            <a:ext cx="9488925" cy="701673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Finn lämpligt kontrakt med Trappan</a:t>
            </a:r>
            <a:endParaRPr lang="sv-SE" sz="3600" b="1" dirty="0">
              <a:latin typeface="Arial Black" panose="020B0A040201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1089000"/>
            <a:ext cx="4351217" cy="405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" y="864000"/>
            <a:ext cx="3047096" cy="306000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08000" y="3924000"/>
            <a:ext cx="4275000" cy="1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+mn-lt"/>
              </a:rPr>
              <a:t>Vid varje giv får spelföraren bestämma vilket kontakt som ska spelas utifrån parets </a:t>
            </a:r>
            <a:r>
              <a:rPr lang="sv-SE" altLang="sv-SE" sz="2000" b="1" dirty="0">
                <a:latin typeface="+mn-lt"/>
              </a:rPr>
              <a:t>gemensamma styrka</a:t>
            </a:r>
            <a:r>
              <a:rPr lang="sv-SE" altLang="sv-SE" sz="2000" dirty="0">
                <a:latin typeface="+mn-lt"/>
              </a:rPr>
              <a:t> och </a:t>
            </a:r>
            <a:r>
              <a:rPr lang="sv-SE" altLang="sv-SE" sz="2000" b="1" dirty="0">
                <a:latin typeface="+mn-lt"/>
              </a:rPr>
              <a:t>kortfördelning</a:t>
            </a:r>
            <a:r>
              <a:rPr lang="sv-SE" altLang="sv-SE" sz="2000" dirty="0">
                <a:latin typeface="+mn-lt"/>
              </a:rPr>
              <a:t>. 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+mn-lt"/>
              </a:rPr>
              <a:t>Till sin hjälp har spelföraren </a:t>
            </a:r>
            <a:r>
              <a:rPr lang="sv-SE" altLang="sv-SE" sz="2000" b="1" dirty="0">
                <a:latin typeface="+mn-lt"/>
              </a:rPr>
              <a:t>Trappan</a:t>
            </a:r>
            <a:r>
              <a:rPr lang="sv-SE" altLang="sv-SE" sz="2000" dirty="0">
                <a:latin typeface="+mn-lt"/>
              </a:rPr>
              <a:t>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8000" y="5513679"/>
            <a:ext cx="84600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dirty="0">
                <a:latin typeface="+mn-lt"/>
              </a:rPr>
              <a:t>Att bjuda utgång och spela hem kontraktet ger mer bonus - än mer bonus får du om du bjuder </a:t>
            </a:r>
            <a:r>
              <a:rPr lang="sv-SE" altLang="sv-SE" sz="2000" b="1" dirty="0">
                <a:latin typeface="+mn-lt"/>
              </a:rPr>
              <a:t>lillslam</a:t>
            </a:r>
            <a:r>
              <a:rPr lang="sv-SE" altLang="sv-SE" sz="2000" dirty="0">
                <a:latin typeface="+mn-lt"/>
              </a:rPr>
              <a:t> eller </a:t>
            </a:r>
            <a:r>
              <a:rPr lang="sv-SE" altLang="sv-SE" sz="2000" b="1" dirty="0">
                <a:latin typeface="+mn-lt"/>
              </a:rPr>
              <a:t>storslam</a:t>
            </a:r>
            <a:r>
              <a:rPr lang="sv-SE" altLang="sv-SE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50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/>
          <p:cNvSpPr>
            <a:spLocks noGrp="1"/>
          </p:cNvSpPr>
          <p:nvPr>
            <p:ph type="title"/>
          </p:nvPr>
        </p:nvSpPr>
        <p:spPr>
          <a:xfrm>
            <a:off x="228000" y="189000"/>
            <a:ext cx="8543925" cy="701673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Arial Black" panose="020B0A04020102020204" pitchFamily="34" charset="0"/>
              </a:rPr>
              <a:t>Poängberäkning</a:t>
            </a:r>
            <a:endParaRPr lang="sv-SE" sz="4000" b="1" dirty="0">
              <a:latin typeface="Arial Black" panose="020B0A040201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0" y="1179000"/>
            <a:ext cx="3729264" cy="347110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46" y="1205335"/>
            <a:ext cx="3368087" cy="4230000"/>
          </a:xfrm>
          <a:prstGeom prst="rect">
            <a:avLst/>
          </a:prstGeom>
        </p:spPr>
      </p:pic>
      <p:sp>
        <p:nvSpPr>
          <p:cNvPr id="26" name="Uppåtböjd 25"/>
          <p:cNvSpPr/>
          <p:nvPr/>
        </p:nvSpPr>
        <p:spPr>
          <a:xfrm rot="171981">
            <a:off x="1391759" y="4655139"/>
            <a:ext cx="6934832" cy="580502"/>
          </a:xfrm>
          <a:prstGeom prst="curvedUpArrow">
            <a:avLst>
              <a:gd name="adj1" fmla="val 59070"/>
              <a:gd name="adj2" fmla="val 118369"/>
              <a:gd name="adj3" fmla="val 34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Uppåtböjd 26"/>
          <p:cNvSpPr/>
          <p:nvPr/>
        </p:nvSpPr>
        <p:spPr>
          <a:xfrm rot="174555">
            <a:off x="2838000" y="3250824"/>
            <a:ext cx="5265000" cy="675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32" name="Grupp 31"/>
          <p:cNvGrpSpPr/>
          <p:nvPr/>
        </p:nvGrpSpPr>
        <p:grpSpPr>
          <a:xfrm>
            <a:off x="4592326" y="4863750"/>
            <a:ext cx="1151250" cy="467925"/>
            <a:chOff x="-1436999" y="5409000"/>
            <a:chExt cx="1151250" cy="467925"/>
          </a:xfrm>
        </p:grpSpPr>
        <p:sp>
          <p:nvSpPr>
            <p:cNvPr id="9" name="Rectangle 4"/>
            <p:cNvSpPr txBox="1">
              <a:spLocks noChangeArrowheads="1"/>
            </p:cNvSpPr>
            <p:nvPr/>
          </p:nvSpPr>
          <p:spPr>
            <a:xfrm>
              <a:off x="-1436999" y="5409000"/>
              <a:ext cx="1151250" cy="467925"/>
            </a:xfrm>
            <a:prstGeom prst="rect">
              <a:avLst/>
            </a:prstGeom>
          </p:spPr>
          <p:txBody>
            <a:bodyPr/>
            <a:lstStyle/>
            <a:p>
              <a:pPr defTabSz="762000">
                <a:buSzPct val="100000"/>
                <a:defRPr/>
              </a:pPr>
              <a:r>
                <a:rPr lang="sv-SE" altLang="sv-SE" sz="2000" kern="0" dirty="0">
                  <a:cs typeface="Tahoma" pitchFamily="34" charset="0"/>
                </a:rPr>
                <a:t>1    /1 </a:t>
              </a:r>
            </a:p>
          </p:txBody>
        </p:sp>
        <p:sp>
          <p:nvSpPr>
            <p:cNvPr id="28" name="Freeform 20" descr="90 %"/>
            <p:cNvSpPr>
              <a:spLocks/>
            </p:cNvSpPr>
            <p:nvPr/>
          </p:nvSpPr>
          <p:spPr bwMode="auto">
            <a:xfrm>
              <a:off x="-1205595" y="5534505"/>
              <a:ext cx="140408" cy="151338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blackWhite">
            <a:xfrm>
              <a:off x="-774855" y="5530695"/>
              <a:ext cx="144613" cy="153021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 dirty="0"/>
            </a:p>
          </p:txBody>
        </p:sp>
      </p:grpSp>
      <p:grpSp>
        <p:nvGrpSpPr>
          <p:cNvPr id="33" name="Grupp 32"/>
          <p:cNvGrpSpPr/>
          <p:nvPr/>
        </p:nvGrpSpPr>
        <p:grpSpPr>
          <a:xfrm>
            <a:off x="4688938" y="3511394"/>
            <a:ext cx="1151250" cy="467925"/>
            <a:chOff x="-1436999" y="5409000"/>
            <a:chExt cx="1151250" cy="467925"/>
          </a:xfrm>
        </p:grpSpPr>
        <p:sp>
          <p:nvSpPr>
            <p:cNvPr id="34" name="Rectangle 4"/>
            <p:cNvSpPr txBox="1">
              <a:spLocks noChangeArrowheads="1"/>
            </p:cNvSpPr>
            <p:nvPr/>
          </p:nvSpPr>
          <p:spPr>
            <a:xfrm>
              <a:off x="-1436999" y="5409000"/>
              <a:ext cx="1151250" cy="467925"/>
            </a:xfrm>
            <a:prstGeom prst="rect">
              <a:avLst/>
            </a:prstGeom>
          </p:spPr>
          <p:txBody>
            <a:bodyPr/>
            <a:lstStyle/>
            <a:p>
              <a:pPr defTabSz="762000">
                <a:buSzPct val="100000"/>
                <a:defRPr/>
              </a:pPr>
              <a:r>
                <a:rPr lang="sv-SE" altLang="sv-SE" sz="2000" kern="0" dirty="0">
                  <a:cs typeface="Tahoma" pitchFamily="34" charset="0"/>
                </a:rPr>
                <a:t>4    /4 </a:t>
              </a:r>
            </a:p>
          </p:txBody>
        </p:sp>
        <p:sp>
          <p:nvSpPr>
            <p:cNvPr id="35" name="Freeform 20" descr="90 %"/>
            <p:cNvSpPr>
              <a:spLocks/>
            </p:cNvSpPr>
            <p:nvPr/>
          </p:nvSpPr>
          <p:spPr bwMode="auto">
            <a:xfrm>
              <a:off x="-1196070" y="5534505"/>
              <a:ext cx="140408" cy="151338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blackWhite">
            <a:xfrm>
              <a:off x="-755805" y="5530695"/>
              <a:ext cx="144613" cy="153021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 dirty="0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8000" y="5544000"/>
            <a:ext cx="82800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000" b="1" dirty="0">
                <a:latin typeface="+mn-lt"/>
              </a:rPr>
              <a:t>Notera!</a:t>
            </a:r>
            <a:r>
              <a:rPr lang="sv-SE" altLang="sv-SE" sz="2000" dirty="0">
                <a:latin typeface="+mn-lt"/>
              </a:rPr>
              <a:t> Det finns ingen anledning att bjuda en nivå som inte ger bonuspoäng som tex </a:t>
            </a:r>
            <a:r>
              <a:rPr lang="sv-SE" altLang="sv-SE" sz="2000" dirty="0">
                <a:solidFill>
                  <a:srgbClr val="C00000"/>
                </a:solidFill>
                <a:latin typeface="+mn-lt"/>
              </a:rPr>
              <a:t>2</a:t>
            </a:r>
            <a:r>
              <a:rPr lang="sv-SE" altLang="sv-SE" sz="2000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</a:t>
            </a:r>
            <a:r>
              <a:rPr lang="sv-SE" altLang="sv-SE" sz="2000" dirty="0">
                <a:latin typeface="+mn-lt"/>
                <a:sym typeface="Symbol" panose="05050102010706020507" pitchFamily="18" charset="2"/>
              </a:rPr>
              <a:t> eller </a:t>
            </a:r>
            <a:r>
              <a:rPr lang="sv-SE" altLang="sv-SE" sz="2000" dirty="0">
                <a:solidFill>
                  <a:srgbClr val="03A600"/>
                </a:solidFill>
                <a:latin typeface="+mn-lt"/>
                <a:sym typeface="Symbol" panose="05050102010706020507" pitchFamily="18" charset="2"/>
              </a:rPr>
              <a:t>4</a:t>
            </a:r>
            <a:r>
              <a:rPr lang="sv-SE" altLang="sv-SE" sz="2000" dirty="0">
                <a:latin typeface="+mn-lt"/>
                <a:sym typeface="Symbol" panose="05050102010706020507" pitchFamily="18" charset="2"/>
              </a:rPr>
              <a:t>.</a:t>
            </a:r>
            <a:endParaRPr lang="sv-SE" alt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6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28000" y="324000"/>
            <a:ext cx="9360000" cy="540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rial Black" panose="020B0A04020102020204" pitchFamily="34" charset="0"/>
              </a:rPr>
              <a:t>Lycka till med Bridge i framtiden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426848" y="4464000"/>
            <a:ext cx="477000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latin typeface="+mn-lt"/>
              </a:rPr>
              <a:t>Vill du veta mer om Bridge gå in på Svenska Bridgeförbundets hemsida.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48" y="909000"/>
            <a:ext cx="5181152" cy="3456312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46848" y="5309900"/>
            <a:ext cx="301500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60363" indent="-360363"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sv-SE" altLang="sv-SE" sz="2400" dirty="0">
                <a:latin typeface="+mn-lt"/>
              </a:rPr>
              <a:t>www.svenskbridge.se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0" y="5499000"/>
            <a:ext cx="2857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1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154</Words>
  <Application>Microsoft Office PowerPoint</Application>
  <PresentationFormat>A4 (210 x 297 mm)</PresentationFormat>
  <Paragraphs>22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Berlin Sans FB Demi</vt:lpstr>
      <vt:lpstr>Calibri</vt:lpstr>
      <vt:lpstr>Calibri Light</vt:lpstr>
      <vt:lpstr>Wingdings</vt:lpstr>
      <vt:lpstr>Office-tema</vt:lpstr>
      <vt:lpstr>PowerPoint-presentation</vt:lpstr>
      <vt:lpstr>Utökad budgivning</vt:lpstr>
      <vt:lpstr>Finn lämpligt kontrakt med Trappan</vt:lpstr>
      <vt:lpstr>Poängberäkning</vt:lpstr>
      <vt:lpstr>Lycka till med Bridge i framtiden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Micke Melander</cp:lastModifiedBy>
  <cp:revision>163</cp:revision>
  <cp:lastPrinted>2017-05-30T06:54:19Z</cp:lastPrinted>
  <dcterms:created xsi:type="dcterms:W3CDTF">2017-05-29T10:48:30Z</dcterms:created>
  <dcterms:modified xsi:type="dcterms:W3CDTF">2020-03-23T08:16:39Z</dcterms:modified>
</cp:coreProperties>
</file>