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1.xml" ContentType="application/vnd.openxmlformats-officedocument.presentationml.comment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rgitta" initials="B" lastIdx="1" clrIdx="0">
    <p:extLst>
      <p:ext uri="{19B8F6BF-5375-455C-9EA6-DF929625EA0E}">
        <p15:presenceInfo xmlns:p15="http://schemas.microsoft.com/office/powerpoint/2012/main" userId="Birgit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&#246;r&#228;ndring%20spelstatistik%20baserat%20p&#229;%20antal%20par%202012-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&#246;r&#228;ndring%20spelstatistik%20baserat%20p&#229;%20antal%20par%202012-201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&#246;r&#228;ndring%20spelstatistik%20baserat%20p&#229;%20antal%20par%202012-2017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Förändring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antal</a:t>
            </a:r>
            <a:r>
              <a:rPr lang="en-US" dirty="0" smtClean="0"/>
              <a:t> </a:t>
            </a:r>
            <a:r>
              <a:rPr lang="en-US" dirty="0" err="1" smtClean="0"/>
              <a:t>spelande</a:t>
            </a:r>
            <a:r>
              <a:rPr lang="en-US" dirty="0" smtClean="0"/>
              <a:t> par 2012-2017</a:t>
            </a:r>
            <a:endParaRPr lang="en-US" dirty="0"/>
          </a:p>
        </c:rich>
      </c:tx>
      <c:layout>
        <c:manualLayout>
          <c:xMode val="edge"/>
          <c:yMode val="edge"/>
          <c:x val="0.37211466535433069"/>
          <c:y val="3.20465150189559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6682499953398284E-2"/>
          <c:y val="3.5937574564543072E-2"/>
          <c:w val="0.95255673970991706"/>
          <c:h val="0.83324161894535909"/>
        </c:manualLayout>
      </c:layout>
      <c:bar3DChart>
        <c:barDir val="col"/>
        <c:grouping val="clustered"/>
        <c:varyColors val="0"/>
        <c:ser>
          <c:idx val="1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Blad1!$B$5:$B$10</c:f>
              <c:numCache>
                <c:formatCode>General</c:formatCode>
                <c:ptCount val="6"/>
                <c:pt idx="0">
                  <c:v>4000</c:v>
                </c:pt>
                <c:pt idx="1">
                  <c:v>4122</c:v>
                </c:pt>
                <c:pt idx="2">
                  <c:v>4718</c:v>
                </c:pt>
                <c:pt idx="3">
                  <c:v>4797</c:v>
                </c:pt>
                <c:pt idx="4">
                  <c:v>4940</c:v>
                </c:pt>
                <c:pt idx="5">
                  <c:v>5159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301557504"/>
        <c:axId val="301558288"/>
        <c:axId val="0"/>
      </c:bar3DChart>
      <c:catAx>
        <c:axId val="30155750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1558288"/>
        <c:crosses val="autoZero"/>
        <c:auto val="1"/>
        <c:lblAlgn val="ctr"/>
        <c:lblOffset val="100"/>
        <c:noMultiLvlLbl val="0"/>
      </c:catAx>
      <c:valAx>
        <c:axId val="30155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1557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688400951614151"/>
          <c:y val="0.96293219525483531"/>
          <c:w val="0.18161019300663672"/>
          <c:h val="3.1779883446772544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52871892659034E-2"/>
          <c:y val="7.5742468793222606E-2"/>
          <c:w val="0.91751874730755445"/>
          <c:h val="0.809640370029526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Blad3!$B$4</c:f>
              <c:strCache>
                <c:ptCount val="1"/>
                <c:pt idx="0">
                  <c:v>Må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Blad3!$A$5:$A$16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Blad3!$B$5:$B$16</c:f>
              <c:numCache>
                <c:formatCode>General</c:formatCode>
                <c:ptCount val="12"/>
                <c:pt idx="0">
                  <c:v>216</c:v>
                </c:pt>
                <c:pt idx="1">
                  <c:v>164</c:v>
                </c:pt>
                <c:pt idx="2">
                  <c:v>168</c:v>
                </c:pt>
                <c:pt idx="3">
                  <c:v>132</c:v>
                </c:pt>
                <c:pt idx="4">
                  <c:v>194</c:v>
                </c:pt>
                <c:pt idx="5">
                  <c:v>183</c:v>
                </c:pt>
                <c:pt idx="6">
                  <c:v>237</c:v>
                </c:pt>
                <c:pt idx="7">
                  <c:v>179</c:v>
                </c:pt>
                <c:pt idx="8">
                  <c:v>194</c:v>
                </c:pt>
                <c:pt idx="9">
                  <c:v>213</c:v>
                </c:pt>
                <c:pt idx="10">
                  <c:v>167</c:v>
                </c:pt>
                <c:pt idx="11">
                  <c:v>143</c:v>
                </c:pt>
              </c:numCache>
            </c:numRef>
          </c:val>
        </c:ser>
        <c:ser>
          <c:idx val="1"/>
          <c:order val="1"/>
          <c:tx>
            <c:strRef>
              <c:f>Blad3!$C$4</c:f>
              <c:strCache>
                <c:ptCount val="1"/>
                <c:pt idx="0">
                  <c:v>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Blad3!$A$5:$A$16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Blad3!$C$5:$C$16</c:f>
              <c:numCache>
                <c:formatCode>General</c:formatCode>
                <c:ptCount val="12"/>
                <c:pt idx="0">
                  <c:v>102</c:v>
                </c:pt>
                <c:pt idx="1">
                  <c:v>67</c:v>
                </c:pt>
                <c:pt idx="2">
                  <c:v>89</c:v>
                </c:pt>
                <c:pt idx="3">
                  <c:v>71</c:v>
                </c:pt>
                <c:pt idx="4">
                  <c:v>72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40</c:v>
                </c:pt>
                <c:pt idx="9">
                  <c:v>49</c:v>
                </c:pt>
                <c:pt idx="10">
                  <c:v>64</c:v>
                </c:pt>
                <c:pt idx="11">
                  <c:v>72</c:v>
                </c:pt>
              </c:numCache>
            </c:numRef>
          </c:val>
        </c:ser>
        <c:ser>
          <c:idx val="2"/>
          <c:order val="2"/>
          <c:tx>
            <c:strRef>
              <c:f>Blad3!$D$4</c:f>
              <c:strCache>
                <c:ptCount val="1"/>
                <c:pt idx="0">
                  <c:v>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Blad3!$A$5:$A$16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Blad3!$D$5:$D$16</c:f>
              <c:numCache>
                <c:formatCode>General</c:formatCode>
                <c:ptCount val="12"/>
                <c:pt idx="0">
                  <c:v>29</c:v>
                </c:pt>
                <c:pt idx="1">
                  <c:v>26</c:v>
                </c:pt>
                <c:pt idx="2">
                  <c:v>12</c:v>
                </c:pt>
                <c:pt idx="3">
                  <c:v>46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37</c:v>
                </c:pt>
                <c:pt idx="9">
                  <c:v>39</c:v>
                </c:pt>
                <c:pt idx="10">
                  <c:v>22</c:v>
                </c:pt>
                <c:pt idx="11">
                  <c:v>63</c:v>
                </c:pt>
              </c:numCache>
            </c:numRef>
          </c:val>
        </c:ser>
        <c:ser>
          <c:idx val="3"/>
          <c:order val="3"/>
          <c:tx>
            <c:strRef>
              <c:f>Blad3!$E$4</c:f>
              <c:strCache>
                <c:ptCount val="1"/>
                <c:pt idx="0">
                  <c:v>Tor/std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Blad3!$A$5:$A$16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Blad3!$E$5:$E$16</c:f>
              <c:numCache>
                <c:formatCode>General</c:formatCode>
                <c:ptCount val="12"/>
                <c:pt idx="0">
                  <c:v>65</c:v>
                </c:pt>
                <c:pt idx="1">
                  <c:v>95</c:v>
                </c:pt>
                <c:pt idx="2">
                  <c:v>106</c:v>
                </c:pt>
                <c:pt idx="3">
                  <c:v>86</c:v>
                </c:pt>
                <c:pt idx="4">
                  <c:v>63</c:v>
                </c:pt>
                <c:pt idx="5">
                  <c:v>86</c:v>
                </c:pt>
                <c:pt idx="6">
                  <c:v>75</c:v>
                </c:pt>
                <c:pt idx="7">
                  <c:v>120</c:v>
                </c:pt>
                <c:pt idx="8">
                  <c:v>82</c:v>
                </c:pt>
                <c:pt idx="9">
                  <c:v>89</c:v>
                </c:pt>
                <c:pt idx="10">
                  <c:v>114</c:v>
                </c:pt>
                <c:pt idx="11">
                  <c:v>67</c:v>
                </c:pt>
              </c:numCache>
            </c:numRef>
          </c:val>
        </c:ser>
        <c:ser>
          <c:idx val="4"/>
          <c:order val="4"/>
          <c:tx>
            <c:strRef>
              <c:f>Blad3!$F$4</c:f>
              <c:strCache>
                <c:ptCount val="1"/>
                <c:pt idx="0">
                  <c:v>Tor/bar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Blad3!$A$5:$A$16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Blad3!$F$5:$F$16</c:f>
              <c:numCache>
                <c:formatCode>General</c:formatCode>
                <c:ptCount val="12"/>
                <c:pt idx="0">
                  <c:v>37</c:v>
                </c:pt>
                <c:pt idx="1">
                  <c:v>64</c:v>
                </c:pt>
                <c:pt idx="2">
                  <c:v>83</c:v>
                </c:pt>
                <c:pt idx="3">
                  <c:v>46</c:v>
                </c:pt>
                <c:pt idx="4">
                  <c:v>56</c:v>
                </c:pt>
                <c:pt idx="5">
                  <c:v>115</c:v>
                </c:pt>
                <c:pt idx="6">
                  <c:v>87</c:v>
                </c:pt>
                <c:pt idx="7">
                  <c:v>86</c:v>
                </c:pt>
                <c:pt idx="8">
                  <c:v>85</c:v>
                </c:pt>
                <c:pt idx="9">
                  <c:v>67</c:v>
                </c:pt>
                <c:pt idx="10">
                  <c:v>95</c:v>
                </c:pt>
                <c:pt idx="11">
                  <c:v>52</c:v>
                </c:pt>
              </c:numCache>
            </c:numRef>
          </c:val>
        </c:ser>
        <c:ser>
          <c:idx val="5"/>
          <c:order val="5"/>
          <c:tx>
            <c:strRef>
              <c:f>Blad3!$G$4</c:f>
              <c:strCache>
                <c:ptCount val="1"/>
                <c:pt idx="0">
                  <c:v>Fre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Blad3!$A$5:$A$16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Blad3!$G$5:$G$16</c:f>
              <c:numCache>
                <c:formatCode>General</c:formatCode>
                <c:ptCount val="12"/>
                <c:pt idx="0">
                  <c:v>10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33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6"/>
          <c:order val="6"/>
          <c:tx>
            <c:strRef>
              <c:f>Blad3!$H$4</c:f>
              <c:strCache>
                <c:ptCount val="1"/>
                <c:pt idx="0">
                  <c:v>Lör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Blad3!$A$5:$A$16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Blad3!$H$5:$H$16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24</c:v>
                </c:pt>
                <c:pt idx="10">
                  <c:v>0</c:v>
                </c:pt>
                <c:pt idx="11">
                  <c:v>32</c:v>
                </c:pt>
              </c:numCache>
            </c:numRef>
          </c:val>
        </c:ser>
        <c:ser>
          <c:idx val="7"/>
          <c:order val="7"/>
          <c:tx>
            <c:strRef>
              <c:f>Blad3!$I$4</c:f>
              <c:strCache>
                <c:ptCount val="1"/>
                <c:pt idx="0">
                  <c:v>Sön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Blad3!$A$5:$A$16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Blad3!$I$5:$I$16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6</c:v>
                </c:pt>
                <c:pt idx="9">
                  <c:v>24</c:v>
                </c:pt>
                <c:pt idx="10">
                  <c:v>19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5923616"/>
        <c:axId val="335920872"/>
      </c:barChart>
      <c:catAx>
        <c:axId val="33592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35920872"/>
        <c:crosses val="autoZero"/>
        <c:auto val="1"/>
        <c:lblAlgn val="ctr"/>
        <c:lblOffset val="100"/>
        <c:noMultiLvlLbl val="0"/>
      </c:catAx>
      <c:valAx>
        <c:axId val="335920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35923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358705161854769E-2"/>
          <c:y val="0.20412037037037037"/>
          <c:w val="0.89019685039370078"/>
          <c:h val="0.61498432487605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Blad4!$B$4:$B$5</c:f>
              <c:strCache>
                <c:ptCount val="2"/>
                <c:pt idx="1">
                  <c:v>Måndag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Blad4!$A$6:$A$17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Sept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Blad4!$B$6:$B$17</c:f>
              <c:numCache>
                <c:formatCode>General</c:formatCode>
                <c:ptCount val="12"/>
                <c:pt idx="0">
                  <c:v>216</c:v>
                </c:pt>
                <c:pt idx="1">
                  <c:v>164</c:v>
                </c:pt>
                <c:pt idx="2">
                  <c:v>168</c:v>
                </c:pt>
                <c:pt idx="3">
                  <c:v>132</c:v>
                </c:pt>
                <c:pt idx="4">
                  <c:v>194</c:v>
                </c:pt>
                <c:pt idx="5">
                  <c:v>183</c:v>
                </c:pt>
                <c:pt idx="6">
                  <c:v>237</c:v>
                </c:pt>
                <c:pt idx="7">
                  <c:v>179</c:v>
                </c:pt>
                <c:pt idx="8">
                  <c:v>194</c:v>
                </c:pt>
                <c:pt idx="9">
                  <c:v>213</c:v>
                </c:pt>
                <c:pt idx="10">
                  <c:v>167</c:v>
                </c:pt>
                <c:pt idx="11">
                  <c:v>143</c:v>
                </c:pt>
              </c:numCache>
            </c:numRef>
          </c:val>
        </c:ser>
        <c:ser>
          <c:idx val="2"/>
          <c:order val="2"/>
          <c:tx>
            <c:strRef>
              <c:f>Blad4!$D$4:$D$5</c:f>
              <c:strCache>
                <c:ptCount val="2"/>
                <c:pt idx="1">
                  <c:v>Torsdagar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Blad4!$A$6:$A$17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</c:v>
                </c:pt>
                <c:pt idx="8">
                  <c:v>Sept</c:v>
                </c:pt>
                <c:pt idx="9">
                  <c:v>Okt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Blad4!$D$6:$D$17</c:f>
              <c:numCache>
                <c:formatCode>General</c:formatCode>
                <c:ptCount val="12"/>
                <c:pt idx="0">
                  <c:v>102</c:v>
                </c:pt>
                <c:pt idx="1">
                  <c:v>159</c:v>
                </c:pt>
                <c:pt idx="2">
                  <c:v>189</c:v>
                </c:pt>
                <c:pt idx="3">
                  <c:v>132</c:v>
                </c:pt>
                <c:pt idx="4">
                  <c:v>119</c:v>
                </c:pt>
                <c:pt idx="5">
                  <c:v>201</c:v>
                </c:pt>
                <c:pt idx="6">
                  <c:v>162</c:v>
                </c:pt>
                <c:pt idx="7">
                  <c:v>206</c:v>
                </c:pt>
                <c:pt idx="8">
                  <c:v>167</c:v>
                </c:pt>
                <c:pt idx="9">
                  <c:v>156</c:v>
                </c:pt>
                <c:pt idx="10">
                  <c:v>209</c:v>
                </c:pt>
                <c:pt idx="11">
                  <c:v>119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5919696"/>
        <c:axId val="335921264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Blad4!$C$4:$C$5</c15:sqref>
                        </c15:formulaRef>
                      </c:ext>
                    </c:extLst>
                    <c:strCache>
                      <c:ptCount val="2"/>
                      <c:pt idx="1">
                        <c:v>Måndag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Blad4!$A$6:$A$17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Mars</c:v>
                      </c:pt>
                      <c:pt idx="3">
                        <c:v>April</c:v>
                      </c:pt>
                      <c:pt idx="4">
                        <c:v>Maj</c:v>
                      </c:pt>
                      <c:pt idx="5">
                        <c:v>Juni</c:v>
                      </c:pt>
                      <c:pt idx="6">
                        <c:v>Juli</c:v>
                      </c:pt>
                      <c:pt idx="7">
                        <c:v>Aug</c:v>
                      </c:pt>
                      <c:pt idx="8">
                        <c:v>Sept</c:v>
                      </c:pt>
                      <c:pt idx="9">
                        <c:v>Okt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Blad4!$C$6:$C$17</c15:sqref>
                        </c15:formulaRef>
                      </c:ext>
                    </c:extLst>
                    <c:numCache>
                      <c:formatCode>General</c:formatCode>
                      <c:ptCount val="12"/>
                    </c:numCache>
                  </c:numRef>
                </c:val>
              </c15:ser>
            </c15:filteredBarSeries>
          </c:ext>
        </c:extLst>
      </c:barChart>
      <c:catAx>
        <c:axId val="33591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35921264"/>
        <c:crosses val="autoZero"/>
        <c:auto val="1"/>
        <c:lblAlgn val="ctr"/>
        <c:lblOffset val="100"/>
        <c:noMultiLvlLbl val="0"/>
      </c:catAx>
      <c:valAx>
        <c:axId val="335921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3591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3-08T09:24:54.803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585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981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772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0706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2495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130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39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6320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466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30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5770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F6450-9D67-482F-B42A-8123B0B7833C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2EDFF-E29F-4797-90A8-FC27ED88D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9780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cinnaminsondbc.com/img/play_brid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2210"/>
            <a:ext cx="12192000" cy="7689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/>
          <p:cNvSpPr/>
          <p:nvPr/>
        </p:nvSpPr>
        <p:spPr>
          <a:xfrm>
            <a:off x="-8136" y="628650"/>
            <a:ext cx="1220013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0" cap="none" spc="0" dirty="0" smtClean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Presentation av antal spelande par år 2017</a:t>
            </a:r>
          </a:p>
          <a:p>
            <a:pPr algn="ctr"/>
            <a:r>
              <a:rPr lang="sv-SE" sz="5400" dirty="0" smtClean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Årsmöte februari 2018</a:t>
            </a:r>
            <a:endParaRPr lang="sv-SE" sz="5400" b="0" cap="none" spc="0" dirty="0">
              <a:ln w="0"/>
              <a:solidFill>
                <a:schemeClr val="bg1">
                  <a:lumMod val="8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869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01359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12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Ökning med utgång från år 2012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9264844"/>
              </p:ext>
            </p:extLst>
          </p:nvPr>
        </p:nvGraphicFramePr>
        <p:xfrm>
          <a:off x="838200" y="2402958"/>
          <a:ext cx="3776331" cy="2920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9965"/>
                <a:gridCol w="1639243"/>
                <a:gridCol w="777123"/>
              </a:tblGrid>
              <a:tr h="542390">
                <a:tc>
                  <a:txBody>
                    <a:bodyPr/>
                    <a:lstStyle/>
                    <a:p>
                      <a:pPr algn="r" fontAlgn="b"/>
                      <a:r>
                        <a:rPr lang="sv-SE" sz="3600" u="none" strike="noStrike">
                          <a:effectLst/>
                        </a:rPr>
                        <a:t>2013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3600" u="none" strike="noStrike">
                          <a:effectLst/>
                        </a:rPr>
                        <a:t>3%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3600" u="none" strike="noStrike">
                          <a:effectLst/>
                        </a:rPr>
                        <a:t> 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90550">
                <a:tc>
                  <a:txBody>
                    <a:bodyPr/>
                    <a:lstStyle/>
                    <a:p>
                      <a:pPr algn="r" fontAlgn="b"/>
                      <a:r>
                        <a:rPr lang="sv-SE" sz="3600" u="none" strike="noStrike">
                          <a:effectLst/>
                        </a:rPr>
                        <a:t>2014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3600" u="none" strike="noStrike" dirty="0" smtClean="0">
                          <a:effectLst/>
                        </a:rPr>
                        <a:t>   14.46</a:t>
                      </a:r>
                      <a:r>
                        <a:rPr lang="sv-SE" sz="3600" u="none" strike="noStrike" dirty="0">
                          <a:effectLst/>
                        </a:rPr>
                        <a:t>%</a:t>
                      </a:r>
                      <a:endParaRPr lang="sv-SE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pPr algn="r" fontAlgn="b"/>
                      <a:r>
                        <a:rPr lang="sv-SE" sz="3600" u="none" strike="noStrike" dirty="0">
                          <a:effectLst/>
                        </a:rPr>
                        <a:t>2015</a:t>
                      </a:r>
                      <a:endParaRPr lang="sv-SE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3600" u="none" strike="noStrike">
                          <a:effectLst/>
                        </a:rPr>
                        <a:t>1,67%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3600" u="none" strike="noStrike">
                          <a:effectLst/>
                        </a:rPr>
                        <a:t> 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90550">
                <a:tc>
                  <a:txBody>
                    <a:bodyPr/>
                    <a:lstStyle/>
                    <a:p>
                      <a:pPr algn="r" fontAlgn="b"/>
                      <a:r>
                        <a:rPr lang="sv-SE" sz="3600" u="none" strike="noStrike">
                          <a:effectLst/>
                        </a:rPr>
                        <a:t>2016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3600" u="none" strike="noStrike">
                          <a:effectLst/>
                        </a:rPr>
                        <a:t>2,98%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3600" u="none" strike="noStrike">
                          <a:effectLst/>
                        </a:rPr>
                        <a:t> 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90550">
                <a:tc>
                  <a:txBody>
                    <a:bodyPr/>
                    <a:lstStyle/>
                    <a:p>
                      <a:pPr algn="r" fontAlgn="b"/>
                      <a:r>
                        <a:rPr lang="sv-SE" sz="3600" u="none" strike="noStrike">
                          <a:effectLst/>
                        </a:rPr>
                        <a:t>2017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3600" u="none" strike="noStrike">
                          <a:effectLst/>
                        </a:rPr>
                        <a:t>4,43%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3600" u="none" strike="noStrike" dirty="0">
                          <a:effectLst/>
                        </a:rPr>
                        <a:t> </a:t>
                      </a:r>
                      <a:endParaRPr lang="sv-SE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74499"/>
              </p:ext>
            </p:extLst>
          </p:nvPr>
        </p:nvGraphicFramePr>
        <p:xfrm>
          <a:off x="6096000" y="2682040"/>
          <a:ext cx="3568700" cy="1181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0584"/>
                <a:gridCol w="609058"/>
                <a:gridCol w="609058"/>
              </a:tblGrid>
              <a:tr h="5905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sv-SE" sz="3600" u="none" strike="noStrike">
                          <a:effectLst/>
                        </a:rPr>
                        <a:t>Från 2012 till 2017 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sv-SE" sz="3600" u="none" strike="noStrike">
                          <a:effectLst/>
                        </a:rPr>
                        <a:t>28.97%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3600" u="none" strike="noStrike">
                          <a:effectLst/>
                        </a:rPr>
                        <a:t> </a:t>
                      </a:r>
                      <a:endParaRPr lang="sv-SE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3600" u="none" strike="noStrike" dirty="0">
                          <a:effectLst/>
                        </a:rPr>
                        <a:t> </a:t>
                      </a:r>
                      <a:endParaRPr lang="sv-SE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45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3248863"/>
              </p:ext>
            </p:extLst>
          </p:nvPr>
        </p:nvGraphicFramePr>
        <p:xfrm>
          <a:off x="4923761" y="1309686"/>
          <a:ext cx="6515100" cy="5548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ktangel 5"/>
          <p:cNvSpPr/>
          <p:nvPr/>
        </p:nvSpPr>
        <p:spPr>
          <a:xfrm>
            <a:off x="545805" y="404322"/>
            <a:ext cx="11063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sv-SE" sz="3200" dirty="0"/>
              <a:t>Statistik över 2017 års spel baserat på antal par, måndag - söndag</a:t>
            </a:r>
          </a:p>
        </p:txBody>
      </p:sp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861398"/>
              </p:ext>
            </p:extLst>
          </p:nvPr>
        </p:nvGraphicFramePr>
        <p:xfrm>
          <a:off x="140043" y="1713472"/>
          <a:ext cx="4703810" cy="43083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0381"/>
                <a:gridCol w="470381"/>
                <a:gridCol w="470381"/>
                <a:gridCol w="470381"/>
                <a:gridCol w="470381"/>
                <a:gridCol w="470381"/>
                <a:gridCol w="470381"/>
                <a:gridCol w="470381"/>
                <a:gridCol w="470381"/>
                <a:gridCol w="470381"/>
              </a:tblGrid>
              <a:tr h="521966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Må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Ti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Ons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Tor/std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Tor/bar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Fre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Lör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Summa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Jan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216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102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29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37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459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Feb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164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67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26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95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64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416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Mars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168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89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106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83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458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Apr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132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71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46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86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46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381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Maj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194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72</a:t>
                      </a:r>
                      <a:endParaRPr lang="sv-SE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63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56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385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Juni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183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86</a:t>
                      </a:r>
                      <a:endParaRPr lang="sv-SE" sz="1100" b="1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115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384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Juli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237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75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87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399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Aug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179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120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86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385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Sep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194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37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82</a:t>
                      </a:r>
                      <a:endParaRPr lang="sv-SE" sz="1100" b="1" i="0" u="none" strike="noStrike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85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6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444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Okt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213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49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39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89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67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33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24</a:t>
                      </a:r>
                      <a:endParaRPr lang="sv-SE" sz="11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24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538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Nov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167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64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22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114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95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19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481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8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Dec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143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72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63</a:t>
                      </a:r>
                      <a:endParaRPr lang="sv-SE" sz="11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67</a:t>
                      </a:r>
                      <a:endParaRPr lang="sv-SE" sz="11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52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32</a:t>
                      </a:r>
                      <a:endParaRPr lang="sv-SE" sz="11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sv-SE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429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68107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SUMMA</a:t>
                      </a:r>
                      <a:endParaRPr lang="sv-SE" sz="10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2190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626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274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1048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873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43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49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5159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01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 smtClean="0"/>
              <a:t>Jämförelse antal spelande par måndagar och torsdagar år 2017</a:t>
            </a:r>
            <a:endParaRPr lang="sv-SE" sz="3200" dirty="0"/>
          </a:p>
        </p:txBody>
      </p:sp>
      <p:graphicFrame>
        <p:nvGraphicFramePr>
          <p:cNvPr id="5" name="Diagra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6402642"/>
              </p:ext>
            </p:extLst>
          </p:nvPr>
        </p:nvGraphicFramePr>
        <p:xfrm>
          <a:off x="5670697" y="1027906"/>
          <a:ext cx="5486400" cy="5748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398791"/>
              </p:ext>
            </p:extLst>
          </p:nvPr>
        </p:nvGraphicFramePr>
        <p:xfrm>
          <a:off x="838200" y="2473325"/>
          <a:ext cx="3657600" cy="2857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Måndag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Torsdagar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Summa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Jan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216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102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318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Feb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164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159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323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Mars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168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357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April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132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132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264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Maj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194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313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Juni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183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384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Juli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237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162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399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Aug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179</a:t>
                      </a:r>
                      <a:endParaRPr lang="sv-SE" sz="1100" b="1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385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Sept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194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167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361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Okt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213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156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369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Nov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167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376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Dec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143</a:t>
                      </a:r>
                      <a:endParaRPr lang="sv-SE" sz="11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262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Summa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2190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1921</a:t>
                      </a:r>
                      <a:endParaRPr lang="sv-SE" sz="11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4111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</a:t>
                      </a:r>
                      <a:endParaRPr lang="sv-SE" sz="11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83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3147237" y="191386"/>
            <a:ext cx="6124353" cy="187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200" dirty="0" smtClean="0">
                <a:solidFill>
                  <a:schemeClr val="tx1"/>
                </a:solidFill>
              </a:rPr>
              <a:t>Måndagarna hade under år 2017 12,3% fler spelare jämfört med torsdagarna</a:t>
            </a:r>
            <a:endParaRPr lang="sv-SE" sz="3200" dirty="0">
              <a:solidFill>
                <a:schemeClr val="tx1"/>
              </a:solidFill>
            </a:endParaRPr>
          </a:p>
        </p:txBody>
      </p:sp>
      <p:sp>
        <p:nvSpPr>
          <p:cNvPr id="7" name="Rektangel 6"/>
          <p:cNvSpPr/>
          <p:nvPr/>
        </p:nvSpPr>
        <p:spPr>
          <a:xfrm>
            <a:off x="3168502" y="2385236"/>
            <a:ext cx="6124353" cy="1871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200" dirty="0" smtClean="0">
                <a:solidFill>
                  <a:schemeClr val="tx1"/>
                </a:solidFill>
              </a:rPr>
              <a:t>Måndagar och torsdagar utgör 80% av det totala antalet spelande par under 2017</a:t>
            </a:r>
            <a:endParaRPr lang="sv-SE" sz="3200" dirty="0">
              <a:solidFill>
                <a:schemeClr val="tx1"/>
              </a:solidFill>
            </a:endParaRPr>
          </a:p>
        </p:txBody>
      </p:sp>
      <p:sp>
        <p:nvSpPr>
          <p:cNvPr id="8" name="Rektangel 7"/>
          <p:cNvSpPr/>
          <p:nvPr/>
        </p:nvSpPr>
        <p:spPr>
          <a:xfrm>
            <a:off x="3147237" y="4579086"/>
            <a:ext cx="6124353" cy="1871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200" dirty="0" smtClean="0">
                <a:solidFill>
                  <a:schemeClr val="tx1"/>
                </a:solidFill>
              </a:rPr>
              <a:t>Resterande 20% är fördelade på:</a:t>
            </a:r>
          </a:p>
          <a:p>
            <a:pPr algn="ctr"/>
            <a:endParaRPr lang="sv-SE" dirty="0">
              <a:solidFill>
                <a:schemeClr val="tx1"/>
              </a:solidFill>
            </a:endParaRPr>
          </a:p>
          <a:p>
            <a:pPr algn="ctr"/>
            <a:r>
              <a:rPr lang="sv-SE" sz="2000" dirty="0" smtClean="0">
                <a:solidFill>
                  <a:schemeClr val="tx1"/>
                </a:solidFill>
              </a:rPr>
              <a:t>Tisdagar 12%</a:t>
            </a:r>
          </a:p>
          <a:p>
            <a:pPr algn="ctr"/>
            <a:r>
              <a:rPr lang="sv-SE" sz="2000" dirty="0" smtClean="0">
                <a:solidFill>
                  <a:schemeClr val="tx1"/>
                </a:solidFill>
              </a:rPr>
              <a:t>Onsdagar 5%</a:t>
            </a:r>
          </a:p>
          <a:p>
            <a:pPr algn="ctr"/>
            <a:r>
              <a:rPr lang="sv-SE" sz="2000" dirty="0" smtClean="0">
                <a:solidFill>
                  <a:schemeClr val="tx1"/>
                </a:solidFill>
              </a:rPr>
              <a:t>Fredag, lördag och söndag tillsammans 3%</a:t>
            </a:r>
            <a:endParaRPr lang="sv-S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52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308</Words>
  <Application>Microsoft Office PowerPoint</Application>
  <PresentationFormat>Bredbild</PresentationFormat>
  <Paragraphs>226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Ökning med utgång från år 2012</vt:lpstr>
      <vt:lpstr>PowerPoint-presentation</vt:lpstr>
      <vt:lpstr>Jämförelse antal spelande par måndagar och torsdagar år 2017</vt:lpstr>
      <vt:lpstr>PowerPoint-presentation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Birgitta</dc:creator>
  <cp:lastModifiedBy>Birgitta</cp:lastModifiedBy>
  <cp:revision>7</cp:revision>
  <dcterms:created xsi:type="dcterms:W3CDTF">2018-01-21T15:21:43Z</dcterms:created>
  <dcterms:modified xsi:type="dcterms:W3CDTF">2018-03-08T08:31:57Z</dcterms:modified>
</cp:coreProperties>
</file>