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1" r:id="rId6"/>
    <p:sldId id="262" r:id="rId7"/>
    <p:sldId id="263"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86" d="100"/>
          <a:sy n="86" d="100"/>
        </p:scale>
        <p:origin x="55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ADB31-211B-4681-9D95-9ED609B3124C}" type="datetimeFigureOut">
              <a:rPr lang="sv-SE" smtClean="0"/>
              <a:t>2025-09-14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3E419E-3A55-4B41-A694-ADF97B4168D7}" type="slidenum">
              <a:rPr lang="sv-SE" smtClean="0"/>
              <a:t>‹#›</a:t>
            </a:fld>
            <a:endParaRPr lang="sv-SE"/>
          </a:p>
        </p:txBody>
      </p:sp>
    </p:spTree>
    <p:extLst>
      <p:ext uri="{BB962C8B-B14F-4D97-AF65-F5344CB8AC3E}">
        <p14:creationId xmlns:p14="http://schemas.microsoft.com/office/powerpoint/2010/main" val="635691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21E7A1-1AF4-FF99-9E39-65839BE1028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77D6292-E71B-2675-36E8-D589349704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8DB66FDA-1C0B-7276-FC2C-494B2EBDED40}"/>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5" name="Platshållare för sidfot 4">
            <a:extLst>
              <a:ext uri="{FF2B5EF4-FFF2-40B4-BE49-F238E27FC236}">
                <a16:creationId xmlns:a16="http://schemas.microsoft.com/office/drawing/2014/main" id="{21E4385D-FFC7-310B-FB96-5B855CA96DE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E4C1B55-1143-E086-C0A6-6C4529711E6F}"/>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2234684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E3EFC6-2EC8-E22F-89B4-457DD8AF7691}"/>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5B9577F-4ACB-44A1-913A-7E90A641133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5F441D1-E6E8-FA66-3808-E082A3C5D06F}"/>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5" name="Platshållare för sidfot 4">
            <a:extLst>
              <a:ext uri="{FF2B5EF4-FFF2-40B4-BE49-F238E27FC236}">
                <a16:creationId xmlns:a16="http://schemas.microsoft.com/office/drawing/2014/main" id="{DC85CCAF-D9BA-DBB3-B51C-1290F4295D8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CFF47C2-8DCF-A6B7-DE37-D57BB0AC728F}"/>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2459687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431413A-A5B8-A1F6-AED0-9E81401F6BE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6634CAC-0E56-60C2-BFAD-6155AFA333CB}"/>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7AD6819-AC9A-D0C5-FD22-8EEEAFFF7251}"/>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5" name="Platshållare för sidfot 4">
            <a:extLst>
              <a:ext uri="{FF2B5EF4-FFF2-40B4-BE49-F238E27FC236}">
                <a16:creationId xmlns:a16="http://schemas.microsoft.com/office/drawing/2014/main" id="{22F9C6EC-4BC3-C901-42BA-183568C8740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E9BDBB5-4950-436B-C211-7F84E059BEB1}"/>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2072002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3CBDDD-A5FD-319C-0C7F-8162290CED0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9A4E961-C58D-F9A2-50AC-2476BC4E9365}"/>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E2CA947-44E6-0232-832B-560007398D7A}"/>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5" name="Platshållare för sidfot 4">
            <a:extLst>
              <a:ext uri="{FF2B5EF4-FFF2-40B4-BE49-F238E27FC236}">
                <a16:creationId xmlns:a16="http://schemas.microsoft.com/office/drawing/2014/main" id="{A28D664E-5EAD-E9A3-BD87-242011A15EE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99122B1-56B4-2CCB-FDF6-B95613ACE918}"/>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1129615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F886DD-6009-6F2B-0DA7-FFDF808E954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F75B8295-1538-016F-12B9-519FB44B3F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2568966-B570-498C-4FAE-E9B0C9AD4667}"/>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5" name="Platshållare för sidfot 4">
            <a:extLst>
              <a:ext uri="{FF2B5EF4-FFF2-40B4-BE49-F238E27FC236}">
                <a16:creationId xmlns:a16="http://schemas.microsoft.com/office/drawing/2014/main" id="{7BBDCE4F-3C88-BA82-4AA0-97658A70B28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38B69F2-D90C-C82E-445A-775162B9E3FB}"/>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3349437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6649EE-5155-282C-0F96-3714D5937FA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25051F3-529F-E2F5-8264-340BE7A21A1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C6AED751-77CD-7979-DEEF-0717882ADC9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CB1A2F3-BE8B-725D-63D3-90CBF06C466D}"/>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6" name="Platshållare för sidfot 5">
            <a:extLst>
              <a:ext uri="{FF2B5EF4-FFF2-40B4-BE49-F238E27FC236}">
                <a16:creationId xmlns:a16="http://schemas.microsoft.com/office/drawing/2014/main" id="{6B7CF226-2D8E-BA97-A3DB-D526A6ACD6E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3FCCE3D-5588-E79C-5B4B-E301CEE0BD81}"/>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108350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D8EA3E-DA09-CE7A-EE94-5CBD08F9BFFC}"/>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9334344-1257-AF6C-6D08-A57CDED027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CF943D88-A140-51A3-16FB-296286C414DB}"/>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71788D2-27BE-6D9D-6C2D-51A5E1C8F3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FDE3C08-16DA-BD6D-DB23-5BC5E41B3CF3}"/>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EF2FB57E-4C99-9B9E-C6F7-5C91051BE920}"/>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8" name="Platshållare för sidfot 7">
            <a:extLst>
              <a:ext uri="{FF2B5EF4-FFF2-40B4-BE49-F238E27FC236}">
                <a16:creationId xmlns:a16="http://schemas.microsoft.com/office/drawing/2014/main" id="{3F27A203-83AF-39D9-1E23-086727E19025}"/>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0C11FC2-F568-7F12-3A53-E99440DDE58B}"/>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872434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ACDDBB-702B-24E2-C05E-5264E5404857}"/>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1D866F6-08F5-FC11-EB75-0D72CBB5CFB0}"/>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4" name="Platshållare för sidfot 3">
            <a:extLst>
              <a:ext uri="{FF2B5EF4-FFF2-40B4-BE49-F238E27FC236}">
                <a16:creationId xmlns:a16="http://schemas.microsoft.com/office/drawing/2014/main" id="{E967E60B-788F-8C34-8CAD-ACC457FC36A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405B3A97-5917-A426-6BA6-007576487A8F}"/>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62571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3FC1C77-226A-1FF9-9690-C130EADA9429}"/>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3" name="Platshållare för sidfot 2">
            <a:extLst>
              <a:ext uri="{FF2B5EF4-FFF2-40B4-BE49-F238E27FC236}">
                <a16:creationId xmlns:a16="http://schemas.microsoft.com/office/drawing/2014/main" id="{B70DD1BE-6921-3954-57E4-49248B5E12B7}"/>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88BDDBE3-8FAD-9822-5DE1-9719C8A5A226}"/>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246548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A19540-5AD8-E2DC-9D43-E5F2DB107CC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285B650-C053-5277-5A76-5FBBFCC459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43BB068-1DC0-F823-E6D5-4041463E7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6ABB5C7-E550-1B67-030D-E256C97B1264}"/>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6" name="Platshållare för sidfot 5">
            <a:extLst>
              <a:ext uri="{FF2B5EF4-FFF2-40B4-BE49-F238E27FC236}">
                <a16:creationId xmlns:a16="http://schemas.microsoft.com/office/drawing/2014/main" id="{8818E771-F0A5-3FA8-A2F7-4BF3A2A2A01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6737F7F-E8EF-B848-A93C-3707EFEDE481}"/>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1231901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0EE230-EEED-6B75-2982-2E3CFE66E6C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D5B1D9E-2B8C-3D8E-9F5F-AA2FDD675B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4C8A000-064B-B345-7271-C96F82FB0A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F4FB46E-2DF4-61FD-6BBF-4A9810E28027}"/>
              </a:ext>
            </a:extLst>
          </p:cNvPr>
          <p:cNvSpPr>
            <a:spLocks noGrp="1"/>
          </p:cNvSpPr>
          <p:nvPr>
            <p:ph type="dt" sz="half" idx="10"/>
          </p:nvPr>
        </p:nvSpPr>
        <p:spPr/>
        <p:txBody>
          <a:bodyPr/>
          <a:lstStyle/>
          <a:p>
            <a:fld id="{6B4A9651-A9E5-45A5-B011-E09A07D1A64B}" type="datetimeFigureOut">
              <a:rPr lang="sv-SE" smtClean="0"/>
              <a:t>2025-09-14</a:t>
            </a:fld>
            <a:endParaRPr lang="sv-SE"/>
          </a:p>
        </p:txBody>
      </p:sp>
      <p:sp>
        <p:nvSpPr>
          <p:cNvPr id="6" name="Platshållare för sidfot 5">
            <a:extLst>
              <a:ext uri="{FF2B5EF4-FFF2-40B4-BE49-F238E27FC236}">
                <a16:creationId xmlns:a16="http://schemas.microsoft.com/office/drawing/2014/main" id="{AD6FD78E-C923-BB4E-8FFD-465D7E75094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3B6F17B-E6CA-9C90-AD4B-C41B0F91B32C}"/>
              </a:ext>
            </a:extLst>
          </p:cNvPr>
          <p:cNvSpPr>
            <a:spLocks noGrp="1"/>
          </p:cNvSpPr>
          <p:nvPr>
            <p:ph type="sldNum" sz="quarter" idx="12"/>
          </p:nvPr>
        </p:nvSpPr>
        <p:spPr/>
        <p:txBody>
          <a:bodyPr/>
          <a:lstStyle/>
          <a:p>
            <a:fld id="{95A344DF-3FC3-4BB4-9DA2-DB399A676D68}" type="slidenum">
              <a:rPr lang="sv-SE" smtClean="0"/>
              <a:t>‹#›</a:t>
            </a:fld>
            <a:endParaRPr lang="sv-SE"/>
          </a:p>
        </p:txBody>
      </p:sp>
    </p:spTree>
    <p:extLst>
      <p:ext uri="{BB962C8B-B14F-4D97-AF65-F5344CB8AC3E}">
        <p14:creationId xmlns:p14="http://schemas.microsoft.com/office/powerpoint/2010/main" val="129569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C890E0D-0C31-98FF-273C-B356709190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A0FBDD2-9436-3FD1-D506-04C8ABB937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9F212BD-BB68-1FBC-856F-C7F6F58E58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4A9651-A9E5-45A5-B011-E09A07D1A64B}" type="datetimeFigureOut">
              <a:rPr lang="sv-SE" smtClean="0"/>
              <a:t>2025-09-14</a:t>
            </a:fld>
            <a:endParaRPr lang="sv-SE"/>
          </a:p>
        </p:txBody>
      </p:sp>
      <p:sp>
        <p:nvSpPr>
          <p:cNvPr id="5" name="Platshållare för sidfot 4">
            <a:extLst>
              <a:ext uri="{FF2B5EF4-FFF2-40B4-BE49-F238E27FC236}">
                <a16:creationId xmlns:a16="http://schemas.microsoft.com/office/drawing/2014/main" id="{F515972C-D128-E3D7-F16D-8DC725B1C1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2E759593-FA05-514C-999E-8809FD38B6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A344DF-3FC3-4BB4-9DA2-DB399A676D68}" type="slidenum">
              <a:rPr lang="sv-SE" smtClean="0"/>
              <a:t>‹#›</a:t>
            </a:fld>
            <a:endParaRPr lang="sv-SE"/>
          </a:p>
        </p:txBody>
      </p:sp>
    </p:spTree>
    <p:extLst>
      <p:ext uri="{BB962C8B-B14F-4D97-AF65-F5344CB8AC3E}">
        <p14:creationId xmlns:p14="http://schemas.microsoft.com/office/powerpoint/2010/main" val="3552146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763852-C438-6AC2-F68A-295FF308D41B}"/>
              </a:ext>
            </a:extLst>
          </p:cNvPr>
          <p:cNvSpPr>
            <a:spLocks noGrp="1"/>
          </p:cNvSpPr>
          <p:nvPr>
            <p:ph type="ctrTitle"/>
          </p:nvPr>
        </p:nvSpPr>
        <p:spPr>
          <a:xfrm>
            <a:off x="917171" y="440575"/>
            <a:ext cx="9144000" cy="1016145"/>
          </a:xfrm>
        </p:spPr>
        <p:txBody>
          <a:bodyPr>
            <a:normAutofit/>
          </a:bodyPr>
          <a:lstStyle/>
          <a:p>
            <a:r>
              <a:rPr lang="sv-SE" sz="3200" dirty="0">
                <a:latin typeface="Arial Black" panose="020B0A04020102020204" pitchFamily="34" charset="0"/>
              </a:rPr>
              <a:t>4-manna lagspel</a:t>
            </a:r>
          </a:p>
        </p:txBody>
      </p:sp>
      <p:sp>
        <p:nvSpPr>
          <p:cNvPr id="3" name="Underrubrik 2">
            <a:extLst>
              <a:ext uri="{FF2B5EF4-FFF2-40B4-BE49-F238E27FC236}">
                <a16:creationId xmlns:a16="http://schemas.microsoft.com/office/drawing/2014/main" id="{A5C317C7-E5B7-42C4-E0CA-EF5119392078}"/>
              </a:ext>
            </a:extLst>
          </p:cNvPr>
          <p:cNvSpPr>
            <a:spLocks noGrp="1"/>
          </p:cNvSpPr>
          <p:nvPr>
            <p:ph type="subTitle" idx="1"/>
          </p:nvPr>
        </p:nvSpPr>
        <p:spPr>
          <a:xfrm>
            <a:off x="1524000" y="1886989"/>
            <a:ext cx="9144000" cy="3865741"/>
          </a:xfrm>
        </p:spPr>
        <p:txBody>
          <a:bodyPr>
            <a:noAutofit/>
          </a:bodyPr>
          <a:lstStyle/>
          <a:p>
            <a:pPr algn="l"/>
            <a:r>
              <a:rPr lang="sv-SE" sz="2000" b="1" dirty="0">
                <a:latin typeface="Arial Black" panose="020B0A04020102020204" pitchFamily="34" charset="0"/>
                <a:cs typeface="Arial" panose="020B0604020202020204" pitchFamily="34" charset="0"/>
              </a:rPr>
              <a:t>Med nybörjarkurser och vidareutbildning under ett antal år har vi lyckats få in ett tjugotal nya medlemmar.</a:t>
            </a:r>
          </a:p>
          <a:p>
            <a:pPr algn="l"/>
            <a:r>
              <a:rPr lang="sv-SE" sz="2000" b="1" dirty="0">
                <a:latin typeface="Arial Black" panose="020B0A04020102020204" pitchFamily="34" charset="0"/>
                <a:cs typeface="Arial" panose="020B0604020202020204" pitchFamily="34" charset="0"/>
              </a:rPr>
              <a:t>Vi fortsätter med våra kurser men söker former för att få våra medlemmar att gå vidare och utveckla deras bridge.</a:t>
            </a:r>
          </a:p>
          <a:p>
            <a:pPr algn="l"/>
            <a:r>
              <a:rPr lang="sv-SE" sz="2000" b="1" dirty="0">
                <a:latin typeface="Arial Black" panose="020B0A04020102020204" pitchFamily="34" charset="0"/>
                <a:cs typeface="Arial" panose="020B0604020202020204" pitchFamily="34" charset="0"/>
              </a:rPr>
              <a:t>Vi har sökt i andra klubbar och funnit en spelform som erbjuder den möjligheten. </a:t>
            </a:r>
          </a:p>
          <a:p>
            <a:pPr algn="l"/>
            <a:r>
              <a:rPr lang="sv-SE" sz="2000" b="1" dirty="0">
                <a:latin typeface="Arial Black" panose="020B0A04020102020204" pitchFamily="34" charset="0"/>
                <a:cs typeface="Arial" panose="020B0604020202020204" pitchFamily="34" charset="0"/>
              </a:rPr>
              <a:t>Det är att spela i lag där vi ger våra mindre rutinerade  medlemmar möjlighet att spela tillsammans med mera rutinerade.</a:t>
            </a:r>
          </a:p>
          <a:p>
            <a:pPr algn="l"/>
            <a:r>
              <a:rPr lang="sv-SE" sz="2000" b="1" dirty="0">
                <a:latin typeface="Arial Black" panose="020B0A04020102020204" pitchFamily="34" charset="0"/>
                <a:cs typeface="Arial" panose="020B0604020202020204" pitchFamily="34" charset="0"/>
              </a:rPr>
              <a:t>Genom att belasta de rutinerade spelarna i laget med poängavdrag jämnar man ut förutsättningarna för jämna matcher.</a:t>
            </a:r>
          </a:p>
        </p:txBody>
      </p:sp>
      <p:pic>
        <p:nvPicPr>
          <p:cNvPr id="5" name="Bildobjekt 4">
            <a:extLst>
              <a:ext uri="{FF2B5EF4-FFF2-40B4-BE49-F238E27FC236}">
                <a16:creationId xmlns:a16="http://schemas.microsoft.com/office/drawing/2014/main" id="{41BF5EA9-A078-7310-36ED-8B97359543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39400" y="13141"/>
            <a:ext cx="1639741" cy="1675979"/>
          </a:xfrm>
          <a:prstGeom prst="rect">
            <a:avLst/>
          </a:prstGeom>
        </p:spPr>
      </p:pic>
    </p:spTree>
    <p:extLst>
      <p:ext uri="{BB962C8B-B14F-4D97-AF65-F5344CB8AC3E}">
        <p14:creationId xmlns:p14="http://schemas.microsoft.com/office/powerpoint/2010/main" val="2059974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5540AD-75BE-2AAF-CBDB-1D6BD35A8506}"/>
              </a:ext>
            </a:extLst>
          </p:cNvPr>
          <p:cNvSpPr>
            <a:spLocks noGrp="1"/>
          </p:cNvSpPr>
          <p:nvPr>
            <p:ph type="ctrTitle"/>
          </p:nvPr>
        </p:nvSpPr>
        <p:spPr>
          <a:xfrm>
            <a:off x="1524000" y="159798"/>
            <a:ext cx="7548979" cy="1180730"/>
          </a:xfrm>
        </p:spPr>
        <p:txBody>
          <a:bodyPr>
            <a:normAutofit/>
          </a:bodyPr>
          <a:lstStyle/>
          <a:p>
            <a:r>
              <a:rPr lang="sv-SE" sz="32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Inbjudan till 4-manna stege </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sz="3200" dirty="0"/>
          </a:p>
        </p:txBody>
      </p:sp>
      <p:sp>
        <p:nvSpPr>
          <p:cNvPr id="3" name="Underrubrik 2">
            <a:extLst>
              <a:ext uri="{FF2B5EF4-FFF2-40B4-BE49-F238E27FC236}">
                <a16:creationId xmlns:a16="http://schemas.microsoft.com/office/drawing/2014/main" id="{981E077D-4988-08A3-C5FA-3DFB4915BC33}"/>
              </a:ext>
            </a:extLst>
          </p:cNvPr>
          <p:cNvSpPr>
            <a:spLocks noGrp="1"/>
          </p:cNvSpPr>
          <p:nvPr>
            <p:ph type="subTitle" idx="1"/>
          </p:nvPr>
        </p:nvSpPr>
        <p:spPr>
          <a:xfrm>
            <a:off x="326966" y="1597452"/>
            <a:ext cx="9609514" cy="3738028"/>
          </a:xfrm>
        </p:spPr>
        <p:txBody>
          <a:bodyPr>
            <a:noAutofit/>
          </a:bodyPr>
          <a:lstStyle/>
          <a:p>
            <a:pPr marL="342900" indent="-342900" algn="l">
              <a:buFont typeface="Arial" panose="020B0604020202020204" pitchFamily="34" charset="0"/>
              <a:buChar char="•"/>
            </a:pPr>
            <a:r>
              <a:rPr lang="sv-SE" sz="2000" dirty="0">
                <a:latin typeface="Arial Black" panose="020B0A04020102020204" pitchFamily="34" charset="0"/>
              </a:rPr>
              <a:t>Vi har presenterat spelformen för några klubbrepresentanter  i regionen.</a:t>
            </a:r>
          </a:p>
          <a:p>
            <a:pPr marL="342900" indent="-342900" algn="l">
              <a:buFont typeface="Arial" panose="020B0604020202020204" pitchFamily="34" charset="0"/>
              <a:buChar char="•"/>
            </a:pPr>
            <a:endParaRPr lang="sv-SE" sz="2000" dirty="0">
              <a:latin typeface="Arial Black" panose="020B0A04020102020204" pitchFamily="34" charset="0"/>
            </a:endParaRPr>
          </a:p>
          <a:p>
            <a:pPr marL="342900" indent="-342900" algn="l">
              <a:buFont typeface="Arial" panose="020B0604020202020204" pitchFamily="34" charset="0"/>
              <a:buChar char="•"/>
            </a:pPr>
            <a:r>
              <a:rPr lang="sv-SE" sz="2000" dirty="0">
                <a:latin typeface="Arial Black" panose="020B0A04020102020204" pitchFamily="34" charset="0"/>
              </a:rPr>
              <a:t>Efter det positiva reaktioner vi fått har vi beslutat att gå vidare och bjuda in lag från andra klubbar att komma till oss för spel. </a:t>
            </a:r>
          </a:p>
          <a:p>
            <a:pPr marL="342900" indent="-342900" algn="l">
              <a:buFont typeface="Arial" panose="020B0604020202020204" pitchFamily="34" charset="0"/>
              <a:buChar char="•"/>
            </a:pPr>
            <a:endParaRPr lang="sv-SE" sz="2000" dirty="0">
              <a:latin typeface="Arial Black" panose="020B0A04020102020204" pitchFamily="34" charset="0"/>
            </a:endParaRPr>
          </a:p>
          <a:p>
            <a:pPr marL="342900" indent="-342900" algn="l">
              <a:buFont typeface="Arial" panose="020B0604020202020204" pitchFamily="34" charset="0"/>
              <a:buChar char="•"/>
            </a:pPr>
            <a:r>
              <a:rPr lang="sv-SE" sz="2000" dirty="0">
                <a:latin typeface="Arial Black" panose="020B0A04020102020204" pitchFamily="34" charset="0"/>
              </a:rPr>
              <a:t>Vi bjuder därför in spelare från klubbar i vår närhet, särskilt från klubbar som bedriver nybörjarkurser och vidare utbildning.</a:t>
            </a:r>
          </a:p>
        </p:txBody>
      </p:sp>
      <p:pic>
        <p:nvPicPr>
          <p:cNvPr id="7" name="Bildobjekt 6">
            <a:extLst>
              <a:ext uri="{FF2B5EF4-FFF2-40B4-BE49-F238E27FC236}">
                <a16:creationId xmlns:a16="http://schemas.microsoft.com/office/drawing/2014/main" id="{82B3FB23-4456-37EF-B209-D65FB2E299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2630" y="37190"/>
            <a:ext cx="1896428" cy="1938338"/>
          </a:xfrm>
          <a:prstGeom prst="rect">
            <a:avLst/>
          </a:prstGeom>
        </p:spPr>
      </p:pic>
    </p:spTree>
    <p:extLst>
      <p:ext uri="{BB962C8B-B14F-4D97-AF65-F5344CB8AC3E}">
        <p14:creationId xmlns:p14="http://schemas.microsoft.com/office/powerpoint/2010/main" val="4054787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899B69-2CB8-AEC1-6216-0A3F979700B4}"/>
              </a:ext>
            </a:extLst>
          </p:cNvPr>
          <p:cNvSpPr>
            <a:spLocks noGrp="1"/>
          </p:cNvSpPr>
          <p:nvPr>
            <p:ph type="title"/>
          </p:nvPr>
        </p:nvSpPr>
        <p:spPr>
          <a:xfrm>
            <a:off x="838200" y="365125"/>
            <a:ext cx="8909482" cy="1415237"/>
          </a:xfrm>
        </p:spPr>
        <p:txBody>
          <a:bodyPr>
            <a:noAutofit/>
          </a:bodyPr>
          <a:lstStyle/>
          <a:p>
            <a:pPr algn="ctr">
              <a:lnSpc>
                <a:spcPct val="106000"/>
              </a:lnSpc>
              <a:spcBef>
                <a:spcPts val="930"/>
              </a:spcBef>
              <a:spcAft>
                <a:spcPts val="360"/>
              </a:spcAft>
            </a:pPr>
            <a:r>
              <a:rPr lang="sv-SE" sz="28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Tävlingsbestämmelser och regler</a:t>
            </a:r>
            <a:endParaRPr lang="sv-SE" sz="2800" dirty="0">
              <a:latin typeface="Arial Black" panose="020B0A04020102020204" pitchFamily="34" charset="0"/>
            </a:endParaRPr>
          </a:p>
        </p:txBody>
      </p:sp>
      <p:sp>
        <p:nvSpPr>
          <p:cNvPr id="3" name="Platshållare för innehåll 2">
            <a:extLst>
              <a:ext uri="{FF2B5EF4-FFF2-40B4-BE49-F238E27FC236}">
                <a16:creationId xmlns:a16="http://schemas.microsoft.com/office/drawing/2014/main" id="{22F6EA21-73EF-BC5B-4855-9BB8184FA44C}"/>
              </a:ext>
            </a:extLst>
          </p:cNvPr>
          <p:cNvSpPr>
            <a:spLocks noGrp="1"/>
          </p:cNvSpPr>
          <p:nvPr>
            <p:ph idx="1"/>
          </p:nvPr>
        </p:nvSpPr>
        <p:spPr>
          <a:xfrm>
            <a:off x="838200" y="1825624"/>
            <a:ext cx="10515600" cy="4743852"/>
          </a:xfrm>
        </p:spPr>
        <p:txBody>
          <a:bodyPr>
            <a:normAutofit/>
          </a:bodyPr>
          <a:lstStyle/>
          <a:p>
            <a:pPr>
              <a:lnSpc>
                <a:spcPts val="1495"/>
              </a:lnSpc>
              <a:spcBef>
                <a:spcPts val="930"/>
              </a:spcBef>
              <a:spcAft>
                <a:spcPts val="360"/>
              </a:spcAft>
            </a:pPr>
            <a:r>
              <a:rPr lang="sv-SE" sz="18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Fyrmannatävlingen spelas i en form av en stege</a:t>
            </a:r>
            <a:r>
              <a:rPr lang="sv-SE" sz="1800" kern="1800" dirty="0">
                <a:solidFill>
                  <a:srgbClr val="000000"/>
                </a:solidFill>
                <a:latin typeface="Arial Black" panose="020B0A04020102020204" pitchFamily="34" charset="0"/>
                <a:ea typeface="Times New Roman" panose="02020603050405020304" pitchFamily="18" charset="0"/>
                <a:cs typeface="Times New Roman" panose="02020603050405020304" pitchFamily="18" charset="0"/>
              </a:rPr>
              <a:t>.</a:t>
            </a:r>
            <a:r>
              <a:rPr lang="sv-SE" sz="18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 </a:t>
            </a:r>
          </a:p>
          <a:p>
            <a:pPr>
              <a:lnSpc>
                <a:spcPts val="1495"/>
              </a:lnSpc>
              <a:spcBef>
                <a:spcPts val="930"/>
              </a:spcBef>
              <a:spcAft>
                <a:spcPts val="360"/>
              </a:spcAft>
            </a:pPr>
            <a:r>
              <a:rPr lang="sv-SE" sz="1800" kern="1800" dirty="0">
                <a:solidFill>
                  <a:srgbClr val="000000"/>
                </a:solidFill>
                <a:latin typeface="Arial Black" panose="020B0A04020102020204" pitchFamily="34" charset="0"/>
                <a:ea typeface="Times New Roman" panose="02020603050405020304" pitchFamily="18" charset="0"/>
                <a:cs typeface="Times New Roman" panose="02020603050405020304" pitchFamily="18" charset="0"/>
              </a:rPr>
              <a:t>Det betyder </a:t>
            </a:r>
            <a:r>
              <a:rPr lang="sv-SE" sz="18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att vinnande lag flyttas upp ett bord och förlorande lag flyttas ned ett bord efter varje match. Liknande som vid </a:t>
            </a:r>
            <a:r>
              <a:rPr lang="sv-SE" sz="1800" kern="1800" dirty="0" err="1">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parspel</a:t>
            </a:r>
            <a:r>
              <a:rPr lang="sv-SE" sz="18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 enligt </a:t>
            </a:r>
            <a:r>
              <a:rPr lang="sv-SE" sz="1800" kern="1800" dirty="0" err="1">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sk.</a:t>
            </a:r>
            <a:r>
              <a:rPr lang="sv-SE" sz="18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 ”Gröna Hissen”.</a:t>
            </a:r>
          </a:p>
          <a:p>
            <a:pPr>
              <a:lnSpc>
                <a:spcPts val="1495"/>
              </a:lnSpc>
              <a:spcBef>
                <a:spcPts val="930"/>
              </a:spcBef>
              <a:spcAft>
                <a:spcPts val="360"/>
              </a:spcAft>
            </a:pPr>
            <a:r>
              <a:rPr lang="sv-SE" sz="18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Varje kväll spelas 2 matcher med 10 brickor mer match. Resultatet räknas som VP enligt 20-0 skala.</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ts val="1495"/>
              </a:lnSpc>
              <a:spcBef>
                <a:spcPts val="930"/>
              </a:spcBef>
              <a:spcAft>
                <a:spcPts val="360"/>
              </a:spcAft>
            </a:pPr>
            <a:r>
              <a:rPr lang="sv-SE" sz="18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Varje lag består av minst 4 spelare. Lagkaptenen får endast spela i sitt lag, medan övriga spelare har rätt att spela i övriga lag. Det betyder att lagkaptenen kan låna spelare från andra lag eller klubbar!</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ts val="1495"/>
              </a:lnSpc>
              <a:spcBef>
                <a:spcPts val="930"/>
              </a:spcBef>
              <a:spcAft>
                <a:spcPts val="360"/>
              </a:spcAft>
            </a:pPr>
            <a:r>
              <a:rPr lang="sv-SE" sz="1800"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Det är därför det finns en begränsningsregel, där minst två spelare har maximalt 10 MP vardera (2025-09-01). Om inte kravet uppfylls får laget avdrag enligt nedan.</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ct val="110000"/>
              </a:lnSpc>
              <a:spcBef>
                <a:spcPts val="0"/>
              </a:spcBef>
              <a:buNone/>
            </a:pPr>
            <a:endParaRPr lang="sv-SE" sz="1400" b="1"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endParaRPr>
          </a:p>
          <a:p>
            <a:pPr>
              <a:lnSpc>
                <a:spcPct val="110000"/>
              </a:lnSpc>
              <a:spcBef>
                <a:spcPts val="0"/>
              </a:spcBef>
              <a:buNone/>
            </a:pPr>
            <a:r>
              <a:rPr lang="sv-SE" sz="1400" b="1"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Mästarpoäng	10,1 – 20,0 	avdrag   5 </a:t>
            </a:r>
            <a:r>
              <a:rPr lang="sv-SE" sz="1400" b="1" kern="1800" dirty="0" err="1">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imp</a:t>
            </a:r>
            <a:endParaRPr lang="sv-SE" sz="14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ct val="110000"/>
              </a:lnSpc>
              <a:spcBef>
                <a:spcPts val="0"/>
              </a:spcBef>
              <a:buNone/>
            </a:pPr>
            <a:r>
              <a:rPr lang="sv-SE" sz="1400" b="1"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			20,1 – 30,0 	avdrag 10 imp</a:t>
            </a:r>
            <a:endParaRPr lang="sv-SE" sz="14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ct val="110000"/>
              </a:lnSpc>
              <a:spcBef>
                <a:spcPts val="0"/>
              </a:spcBef>
              <a:buNone/>
            </a:pPr>
            <a:r>
              <a:rPr lang="sv-SE" sz="1400" b="1"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			30,1 – 40,0 	avdrag 15 imp</a:t>
            </a:r>
            <a:endParaRPr lang="sv-SE" sz="14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ct val="110000"/>
              </a:lnSpc>
              <a:spcBef>
                <a:spcPts val="0"/>
              </a:spcBef>
              <a:buNone/>
            </a:pPr>
            <a:r>
              <a:rPr lang="sv-SE" sz="1400" b="1"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			40,1 – 50,0 	avdrag 20 imp</a:t>
            </a:r>
            <a:endParaRPr lang="sv-SE" sz="14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ct val="110000"/>
              </a:lnSpc>
              <a:spcBef>
                <a:spcPts val="0"/>
              </a:spcBef>
            </a:pPr>
            <a:r>
              <a:rPr lang="sv-SE" sz="1400" b="1" kern="1800" dirty="0">
                <a:solidFill>
                  <a:srgbClr val="000000"/>
                </a:solidFill>
                <a:effectLst/>
                <a:latin typeface="Arial Black" panose="020B0A04020102020204" pitchFamily="34" charset="0"/>
                <a:ea typeface="Times New Roman" panose="02020603050405020304" pitchFamily="18" charset="0"/>
                <a:cs typeface="Times New Roman" panose="02020603050405020304" pitchFamily="18" charset="0"/>
              </a:rPr>
              <a:t>		50,1 - 		avdrag 25 imp</a:t>
            </a:r>
            <a:endParaRPr lang="sv-SE" sz="1400" dirty="0">
              <a:effectLst/>
              <a:latin typeface="Arial Black" panose="020B0A04020102020204" pitchFamily="34" charset="0"/>
              <a:ea typeface="Calibri" panose="020F0502020204030204" pitchFamily="34" charset="0"/>
              <a:cs typeface="Times New Roman" panose="02020603050405020304" pitchFamily="18" charset="0"/>
            </a:endParaRPr>
          </a:p>
          <a:p>
            <a:endParaRPr lang="sv-SE" dirty="0"/>
          </a:p>
        </p:txBody>
      </p:sp>
      <p:pic>
        <p:nvPicPr>
          <p:cNvPr id="5" name="Bildobjekt 4">
            <a:extLst>
              <a:ext uri="{FF2B5EF4-FFF2-40B4-BE49-F238E27FC236}">
                <a16:creationId xmlns:a16="http://schemas.microsoft.com/office/drawing/2014/main" id="{A61AC005-9451-CFB1-942D-F7FB43D46D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48111" y="-9545"/>
            <a:ext cx="1609460" cy="1789907"/>
          </a:xfrm>
          <a:prstGeom prst="rect">
            <a:avLst/>
          </a:prstGeom>
        </p:spPr>
      </p:pic>
    </p:spTree>
    <p:extLst>
      <p:ext uri="{BB962C8B-B14F-4D97-AF65-F5344CB8AC3E}">
        <p14:creationId xmlns:p14="http://schemas.microsoft.com/office/powerpoint/2010/main" val="2352968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FD2B285-5F86-4460-D274-4D8C115699B0}"/>
              </a:ext>
            </a:extLst>
          </p:cNvPr>
          <p:cNvSpPr>
            <a:spLocks noGrp="1"/>
          </p:cNvSpPr>
          <p:nvPr>
            <p:ph type="title"/>
          </p:nvPr>
        </p:nvSpPr>
        <p:spPr/>
        <p:txBody>
          <a:bodyPr/>
          <a:lstStyle/>
          <a:p>
            <a:r>
              <a:rPr lang="sv-SE" dirty="0">
                <a:latin typeface="Arial Black" panose="020B0A04020102020204" pitchFamily="34" charset="0"/>
              </a:rPr>
              <a:t>                  </a:t>
            </a:r>
            <a:r>
              <a:rPr lang="sv-SE" sz="3200" dirty="0">
                <a:latin typeface="Arial Black" panose="020B0A04020102020204" pitchFamily="34" charset="0"/>
              </a:rPr>
              <a:t>Exempel</a:t>
            </a:r>
            <a:r>
              <a:rPr lang="sv-SE" sz="3200" dirty="0"/>
              <a:t>.</a:t>
            </a:r>
          </a:p>
        </p:txBody>
      </p:sp>
      <p:sp>
        <p:nvSpPr>
          <p:cNvPr id="3" name="Platshållare för innehåll 2">
            <a:extLst>
              <a:ext uri="{FF2B5EF4-FFF2-40B4-BE49-F238E27FC236}">
                <a16:creationId xmlns:a16="http://schemas.microsoft.com/office/drawing/2014/main" id="{4256984E-E642-F958-5E97-7689D4FA1B3D}"/>
              </a:ext>
            </a:extLst>
          </p:cNvPr>
          <p:cNvSpPr>
            <a:spLocks noGrp="1"/>
          </p:cNvSpPr>
          <p:nvPr>
            <p:ph idx="1"/>
          </p:nvPr>
        </p:nvSpPr>
        <p:spPr>
          <a:xfrm>
            <a:off x="638695" y="1762125"/>
            <a:ext cx="10515600" cy="4351338"/>
          </a:xfrm>
        </p:spPr>
        <p:txBody>
          <a:bodyPr/>
          <a:lstStyle/>
          <a:p>
            <a:pPr marL="0" indent="0" algn="ctr">
              <a:lnSpc>
                <a:spcPct val="106000"/>
              </a:lnSpc>
              <a:spcAft>
                <a:spcPts val="800"/>
              </a:spcAft>
              <a:buNone/>
            </a:pPr>
            <a:r>
              <a:rPr lang="sv-SE" sz="1800" dirty="0">
                <a:effectLst/>
                <a:latin typeface="Arial Black" panose="020B0A04020102020204" pitchFamily="34" charset="0"/>
                <a:ea typeface="Calibri" panose="020F0502020204030204" pitchFamily="34" charset="0"/>
                <a:cs typeface="Times New Roman" panose="02020603050405020304" pitchFamily="18" charset="0"/>
              </a:rPr>
              <a:t>Ett lag består av 4 spelare. </a:t>
            </a:r>
          </a:p>
          <a:p>
            <a:pPr>
              <a:lnSpc>
                <a:spcPct val="106000"/>
              </a:lnSpc>
              <a:spcAft>
                <a:spcPts val="800"/>
              </a:spcAft>
            </a:pPr>
            <a:r>
              <a:rPr lang="sv-SE" sz="1800" dirty="0">
                <a:effectLst/>
                <a:latin typeface="Arial Black" panose="020B0A04020102020204" pitchFamily="34" charset="0"/>
                <a:ea typeface="Calibri" panose="020F0502020204030204" pitchFamily="34" charset="0"/>
                <a:cs typeface="Times New Roman" panose="02020603050405020304" pitchFamily="18" charset="0"/>
              </a:rPr>
              <a:t>Två stycken spelare uppfyller kraven om max 10 Mästarpoäng, 2 spelare har 180 MP = </a:t>
            </a:r>
            <a:r>
              <a:rPr lang="sv-SE" sz="1800"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Inget avdrag på imp.</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ct val="106000"/>
              </a:lnSpc>
              <a:spcAft>
                <a:spcPts val="800"/>
              </a:spcAft>
            </a:pPr>
            <a:r>
              <a:rPr lang="sv-SE" sz="1800" dirty="0">
                <a:effectLst/>
                <a:latin typeface="Arial Black" panose="020B0A04020102020204" pitchFamily="34" charset="0"/>
                <a:ea typeface="Calibri" panose="020F0502020204030204" pitchFamily="34" charset="0"/>
                <a:cs typeface="Times New Roman" panose="02020603050405020304" pitchFamily="18" charset="0"/>
              </a:rPr>
              <a:t>1 spelare uppfyller kravet max 10 MP. 1 spelare har 29 MP, 1 spelare har 39 MP samt 1 spelare har 350 MP = </a:t>
            </a:r>
            <a:r>
              <a:rPr lang="sv-SE" sz="1800"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Spelaren med 29 MP medför att laget får 10 imp avdrag  enligt imp-avdraget!</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ct val="106000"/>
              </a:lnSpc>
              <a:spcAft>
                <a:spcPts val="800"/>
              </a:spcAft>
            </a:pPr>
            <a:r>
              <a:rPr lang="sv-SE" sz="1800" dirty="0">
                <a:effectLst/>
                <a:latin typeface="Arial Black" panose="020B0A04020102020204" pitchFamily="34" charset="0"/>
                <a:ea typeface="Calibri" panose="020F0502020204030204" pitchFamily="34" charset="0"/>
                <a:cs typeface="Times New Roman" panose="02020603050405020304" pitchFamily="18" charset="0"/>
              </a:rPr>
              <a:t>Om ingen spelare i laget uppfyller kravet på max 10 MP = </a:t>
            </a:r>
            <a:r>
              <a:rPr lang="sv-SE" sz="1800"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De två lägst rankade  spelarna med MP får avdrag på imp enligt IMP-avdraget.</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r>
              <a:rPr lang="sv-SE" sz="1800" b="1" dirty="0">
                <a:solidFill>
                  <a:srgbClr val="000000"/>
                </a:solidFill>
                <a:effectLst/>
                <a:latin typeface="Arial Black" panose="020B0A04020102020204" pitchFamily="34" charset="0"/>
                <a:ea typeface="Calibri" panose="020F0502020204030204" pitchFamily="34" charset="0"/>
                <a:cs typeface="Times New Roman" panose="02020603050405020304" pitchFamily="18" charset="0"/>
              </a:rPr>
              <a:t>Lag 1 möter lag 2</a:t>
            </a:r>
            <a:r>
              <a:rPr lang="sv-SE" sz="1800" b="1"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a:t>
            </a:r>
            <a:r>
              <a:rPr lang="sv-SE" sz="1800"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 </a:t>
            </a:r>
            <a:r>
              <a:rPr lang="sv-SE" sz="1800" dirty="0">
                <a:effectLst/>
                <a:latin typeface="Arial Black" panose="020B0A04020102020204" pitchFamily="34" charset="0"/>
                <a:ea typeface="Calibri" panose="020F0502020204030204" pitchFamily="34" charset="0"/>
                <a:cs typeface="Times New Roman" panose="02020603050405020304" pitchFamily="18" charset="0"/>
              </a:rPr>
              <a:t>Lag 1 uppfyller kraven med 2 spelare med mindre än 10 MP. Lag 2 har bara en spelare med max 10 MP + 1 spelare med 29 MP =</a:t>
            </a:r>
            <a:r>
              <a:rPr lang="sv-SE" sz="1800"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 Då drar man av 10 IMP från lag 2</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endParaRPr lang="sv-SE" dirty="0"/>
          </a:p>
        </p:txBody>
      </p:sp>
      <p:pic>
        <p:nvPicPr>
          <p:cNvPr id="7" name="Bildobjekt 6">
            <a:extLst>
              <a:ext uri="{FF2B5EF4-FFF2-40B4-BE49-F238E27FC236}">
                <a16:creationId xmlns:a16="http://schemas.microsoft.com/office/drawing/2014/main" id="{8A7A5666-7419-02C3-89D4-79BFA8BF18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79323" y="0"/>
            <a:ext cx="1724025" cy="1762125"/>
          </a:xfrm>
          <a:prstGeom prst="rect">
            <a:avLst/>
          </a:prstGeom>
        </p:spPr>
      </p:pic>
    </p:spTree>
    <p:extLst>
      <p:ext uri="{BB962C8B-B14F-4D97-AF65-F5344CB8AC3E}">
        <p14:creationId xmlns:p14="http://schemas.microsoft.com/office/powerpoint/2010/main" val="687831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6BD8BA-7BFA-E4D7-B90B-E8A34005E750}"/>
              </a:ext>
            </a:extLst>
          </p:cNvPr>
          <p:cNvSpPr>
            <a:spLocks noGrp="1"/>
          </p:cNvSpPr>
          <p:nvPr>
            <p:ph type="title"/>
          </p:nvPr>
        </p:nvSpPr>
        <p:spPr>
          <a:xfrm>
            <a:off x="1811044" y="365125"/>
            <a:ext cx="7812349" cy="1325563"/>
          </a:xfrm>
        </p:spPr>
        <p:txBody>
          <a:bodyPr>
            <a:normAutofit/>
          </a:bodyPr>
          <a:lstStyle/>
          <a:p>
            <a:r>
              <a:rPr lang="sv-SE" sz="3200" dirty="0"/>
              <a:t>              </a:t>
            </a:r>
            <a:r>
              <a:rPr lang="sv-SE" sz="3200" dirty="0">
                <a:latin typeface="Arial Black" panose="020B0A04020102020204" pitchFamily="34" charset="0"/>
              </a:rPr>
              <a:t>Första spelkvällen</a:t>
            </a:r>
          </a:p>
        </p:txBody>
      </p:sp>
      <p:sp>
        <p:nvSpPr>
          <p:cNvPr id="3" name="Platshållare för innehåll 2">
            <a:extLst>
              <a:ext uri="{FF2B5EF4-FFF2-40B4-BE49-F238E27FC236}">
                <a16:creationId xmlns:a16="http://schemas.microsoft.com/office/drawing/2014/main" id="{0021494A-67BA-7EFA-8DBA-E13666F70F65}"/>
              </a:ext>
            </a:extLst>
          </p:cNvPr>
          <p:cNvSpPr>
            <a:spLocks noGrp="1"/>
          </p:cNvSpPr>
          <p:nvPr>
            <p:ph idx="1"/>
          </p:nvPr>
        </p:nvSpPr>
        <p:spPr>
          <a:xfrm>
            <a:off x="719091" y="1690689"/>
            <a:ext cx="10443516" cy="4292862"/>
          </a:xfrm>
        </p:spPr>
        <p:txBody>
          <a:bodyPr>
            <a:normAutofit fontScale="85000" lnSpcReduction="10000"/>
          </a:bodyPr>
          <a:lstStyle/>
          <a:p>
            <a:pPr>
              <a:lnSpc>
                <a:spcPts val="1680"/>
              </a:lnSpc>
              <a:spcAft>
                <a:spcPts val="930"/>
              </a:spcAft>
            </a:pPr>
            <a:r>
              <a:rPr lang="sv-SE" sz="1900"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Inför första spelkvällen rankas lagen MP (mästarpoäng), dvs att det lag som har högst MP kommer få sitta på bord 1 som NS och möta det lag som har näst högsta MP, osv </a:t>
            </a:r>
          </a:p>
          <a:p>
            <a:pPr>
              <a:lnSpc>
                <a:spcPts val="1680"/>
              </a:lnSpc>
              <a:spcAft>
                <a:spcPts val="930"/>
              </a:spcAft>
            </a:pPr>
            <a:r>
              <a:rPr lang="sv-SE" sz="1900"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Det betyder att varje lag möter närmast likvärdiga lag, för att skapa jämna förutsättningar</a:t>
            </a:r>
          </a:p>
          <a:p>
            <a:pPr>
              <a:lnSpc>
                <a:spcPts val="1680"/>
              </a:lnSpc>
              <a:spcAft>
                <a:spcPts val="930"/>
              </a:spcAft>
            </a:pPr>
            <a:r>
              <a:rPr lang="sv-SE" sz="1900"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Efter första matchen flyttas lagen upp och ned efter vinst eller förlust.</a:t>
            </a:r>
            <a:r>
              <a:rPr lang="sv-SE" sz="1900" dirty="0">
                <a:solidFill>
                  <a:srgbClr val="4A4A4A"/>
                </a:solidFill>
                <a:latin typeface="Arial Black" panose="020B0A04020102020204" pitchFamily="34" charset="0"/>
                <a:ea typeface="Times New Roman" panose="02020603050405020304" pitchFamily="18" charset="0"/>
                <a:cs typeface="Times New Roman" panose="02020603050405020304" pitchFamily="18" charset="0"/>
              </a:rPr>
              <a:t>  Skulle en match sluta oavgjort döms det laget som satt N/S som segrare och flyttas upp.</a:t>
            </a:r>
            <a:r>
              <a:rPr lang="sv-SE" sz="1900" dirty="0">
                <a:latin typeface="Arial Black" panose="020B0A04020102020204" pitchFamily="34" charset="0"/>
                <a:ea typeface="Calibri" panose="020F0502020204030204" pitchFamily="34" charset="0"/>
                <a:cs typeface="Times New Roman" panose="02020603050405020304" pitchFamily="18" charset="0"/>
              </a:rPr>
              <a:t> </a:t>
            </a:r>
            <a:endParaRPr lang="sv-SE" sz="1900"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endParaRPr>
          </a:p>
          <a:p>
            <a:pPr>
              <a:lnSpc>
                <a:spcPts val="1680"/>
              </a:lnSpc>
              <a:spcAft>
                <a:spcPts val="930"/>
              </a:spcAft>
            </a:pPr>
            <a:r>
              <a:rPr lang="sv-SE" sz="1900"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Mer info om 4-manna tegar finns på BK Albrekts hemsida. ( Varbergs klubb. )</a:t>
            </a:r>
          </a:p>
          <a:p>
            <a:pPr marL="0" indent="0">
              <a:lnSpc>
                <a:spcPts val="1680"/>
              </a:lnSpc>
              <a:spcAft>
                <a:spcPts val="930"/>
              </a:spcAft>
              <a:buNone/>
            </a:pPr>
            <a:endParaRPr lang="sv-SE" sz="1900" dirty="0">
              <a:effectLst/>
              <a:latin typeface="Arial Black" panose="020B0A04020102020204" pitchFamily="34" charset="0"/>
              <a:ea typeface="Calibri" panose="020F0502020204030204" pitchFamily="34" charset="0"/>
              <a:cs typeface="Times New Roman" panose="02020603050405020304" pitchFamily="18" charset="0"/>
            </a:endParaRPr>
          </a:p>
          <a:p>
            <a:pPr marL="0" indent="0">
              <a:lnSpc>
                <a:spcPts val="1680"/>
              </a:lnSpc>
              <a:spcAft>
                <a:spcPts val="930"/>
              </a:spcAft>
              <a:buNone/>
            </a:pPr>
            <a:endParaRPr lang="sv-SE" sz="1900" b="1" dirty="0">
              <a:solidFill>
                <a:srgbClr val="4A4A4A"/>
              </a:solidFill>
              <a:latin typeface="Arial Black" panose="020B0A04020102020204" pitchFamily="34" charset="0"/>
              <a:ea typeface="Times New Roman" panose="02020603050405020304" pitchFamily="18" charset="0"/>
              <a:cs typeface="Times New Roman" panose="02020603050405020304" pitchFamily="18" charset="0"/>
            </a:endParaRPr>
          </a:p>
          <a:p>
            <a:pPr marL="0" indent="0">
              <a:lnSpc>
                <a:spcPts val="1680"/>
              </a:lnSpc>
              <a:spcAft>
                <a:spcPts val="930"/>
              </a:spcAft>
              <a:buNone/>
            </a:pPr>
            <a:r>
              <a:rPr lang="sv-SE" sz="1900"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IFK har tillgång till lokal tisdagar mellan </a:t>
            </a:r>
            <a:r>
              <a:rPr lang="sv-SE" sz="1900" dirty="0" err="1">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kl</a:t>
            </a:r>
            <a:r>
              <a:rPr lang="sv-SE" sz="1900"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 18:00 och 22.00 som speldag på Riks-City i Norralundsgatan 7, i Norrköping.</a:t>
            </a:r>
            <a:endParaRPr lang="sv-SE" sz="19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ts val="1680"/>
              </a:lnSpc>
              <a:spcAft>
                <a:spcPts val="930"/>
              </a:spcAft>
            </a:pPr>
            <a:endParaRPr lang="sv-SE" sz="2000" dirty="0">
              <a:effectLst/>
              <a:latin typeface="Arial Black" panose="020B0A04020102020204" pitchFamily="34" charset="0"/>
              <a:ea typeface="Calibri" panose="020F0502020204030204" pitchFamily="34" charset="0"/>
              <a:cs typeface="Times New Roman" panose="02020603050405020304" pitchFamily="18" charset="0"/>
            </a:endParaRPr>
          </a:p>
          <a:p>
            <a:endParaRPr lang="sv-SE" dirty="0">
              <a:latin typeface="Arial Black" panose="020B0A04020102020204" pitchFamily="34" charset="0"/>
            </a:endParaRPr>
          </a:p>
        </p:txBody>
      </p:sp>
      <p:pic>
        <p:nvPicPr>
          <p:cNvPr id="7" name="Bildobjekt 6">
            <a:extLst>
              <a:ext uri="{FF2B5EF4-FFF2-40B4-BE49-F238E27FC236}">
                <a16:creationId xmlns:a16="http://schemas.microsoft.com/office/drawing/2014/main" id="{F564DA07-5E64-9192-0D6E-90285871A5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42613" y="4556"/>
            <a:ext cx="1724025" cy="1678783"/>
          </a:xfrm>
          <a:prstGeom prst="rect">
            <a:avLst/>
          </a:prstGeom>
        </p:spPr>
      </p:pic>
    </p:spTree>
    <p:extLst>
      <p:ext uri="{BB962C8B-B14F-4D97-AF65-F5344CB8AC3E}">
        <p14:creationId xmlns:p14="http://schemas.microsoft.com/office/powerpoint/2010/main" val="267749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620E48-F0EB-8FE8-E957-24FF6AD59525}"/>
              </a:ext>
            </a:extLst>
          </p:cNvPr>
          <p:cNvSpPr>
            <a:spLocks noGrp="1"/>
          </p:cNvSpPr>
          <p:nvPr>
            <p:ph type="title"/>
          </p:nvPr>
        </p:nvSpPr>
        <p:spPr>
          <a:xfrm>
            <a:off x="838200" y="365125"/>
            <a:ext cx="10515600" cy="1209675"/>
          </a:xfrm>
        </p:spPr>
        <p:txBody>
          <a:bodyPr/>
          <a:lstStyle/>
          <a:p>
            <a:r>
              <a:rPr lang="sv-SE" dirty="0"/>
              <a:t>                      </a:t>
            </a:r>
            <a:r>
              <a:rPr lang="sv-SE" sz="3200" dirty="0">
                <a:latin typeface="Arial Black" panose="020B0A04020102020204" pitchFamily="34" charset="0"/>
              </a:rPr>
              <a:t>Speldatum</a:t>
            </a:r>
          </a:p>
        </p:txBody>
      </p:sp>
      <p:sp>
        <p:nvSpPr>
          <p:cNvPr id="3" name="Platshållare för innehåll 2">
            <a:extLst>
              <a:ext uri="{FF2B5EF4-FFF2-40B4-BE49-F238E27FC236}">
                <a16:creationId xmlns:a16="http://schemas.microsoft.com/office/drawing/2014/main" id="{9D0FB8DA-BF50-43B2-E302-8F4BE62F7973}"/>
              </a:ext>
            </a:extLst>
          </p:cNvPr>
          <p:cNvSpPr>
            <a:spLocks noGrp="1"/>
          </p:cNvSpPr>
          <p:nvPr>
            <p:ph idx="1"/>
          </p:nvPr>
        </p:nvSpPr>
        <p:spPr>
          <a:xfrm>
            <a:off x="440574" y="1762126"/>
            <a:ext cx="11130742" cy="5095874"/>
          </a:xfrm>
        </p:spPr>
        <p:txBody>
          <a:bodyPr>
            <a:normAutofit fontScale="70000" lnSpcReduction="20000"/>
          </a:bodyPr>
          <a:lstStyle/>
          <a:p>
            <a:pPr>
              <a:lnSpc>
                <a:spcPts val="1680"/>
              </a:lnSpc>
              <a:spcAft>
                <a:spcPts val="930"/>
              </a:spcAft>
              <a:buNone/>
            </a:pPr>
            <a:r>
              <a:rPr lang="sv-SE" sz="24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Vi kommer att ha första speldag tisdag den 14 oktober 2025.</a:t>
            </a:r>
          </a:p>
          <a:p>
            <a:pPr>
              <a:lnSpc>
                <a:spcPts val="1680"/>
              </a:lnSpc>
              <a:spcAft>
                <a:spcPts val="930"/>
              </a:spcAft>
            </a:pPr>
            <a:r>
              <a:rPr lang="sv-SE" sz="1800" b="1" dirty="0">
                <a:solidFill>
                  <a:srgbClr val="4A4A4A"/>
                </a:solidFill>
                <a:latin typeface="Arial Black" panose="020B0A04020102020204" pitchFamily="34" charset="0"/>
                <a:ea typeface="Times New Roman" panose="02020603050405020304" pitchFamily="18" charset="0"/>
                <a:cs typeface="Times New Roman" panose="02020603050405020304" pitchFamily="18" charset="0"/>
              </a:rPr>
              <a:t>Därefter</a:t>
            </a: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 spela</a:t>
            </a:r>
            <a:r>
              <a:rPr lang="sv-SE" sz="1800" b="1" dirty="0">
                <a:solidFill>
                  <a:srgbClr val="4A4A4A"/>
                </a:solidFill>
                <a:latin typeface="Arial Black" panose="020B0A04020102020204" pitchFamily="34" charset="0"/>
                <a:ea typeface="Times New Roman" panose="02020603050405020304" pitchFamily="18" charset="0"/>
                <a:cs typeface="Times New Roman" panose="02020603050405020304" pitchFamily="18" charset="0"/>
              </a:rPr>
              <a:t>r vi</a:t>
            </a: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 den 28/10, 18/11, 2/12 samt eventuellt 16/12.  </a:t>
            </a:r>
          </a:p>
          <a:p>
            <a:pPr>
              <a:lnSpc>
                <a:spcPts val="1680"/>
              </a:lnSpc>
              <a:spcAft>
                <a:spcPts val="930"/>
              </a:spcAft>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Vi startar spelet </a:t>
            </a:r>
            <a:r>
              <a:rPr lang="sv-SE" sz="1800" b="1" dirty="0" err="1">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kl</a:t>
            </a: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 18,00.</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ts val="1680"/>
              </a:lnSpc>
              <a:spcAft>
                <a:spcPts val="930"/>
              </a:spcAft>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Administratör är Uno Andersson </a:t>
            </a:r>
            <a:r>
              <a:rPr lang="sv-SE" sz="1800" b="1" dirty="0" err="1">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tel</a:t>
            </a: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 0705-569087.</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ts val="1680"/>
              </a:lnSpc>
              <a:spcAft>
                <a:spcPts val="930"/>
              </a:spcAft>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Vår förhoppning är att vi kan bli minst 10 lag med plats för 6 lag till. Det kommer vi överens om internt. Du kan anmäla dig själv eller i par så ordnar vi med lag.</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ts val="1680"/>
              </a:lnSpc>
              <a:spcAft>
                <a:spcPts val="930"/>
              </a:spcAft>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Bordsavgift är 30:- per spelare för 2 matcher. </a:t>
            </a:r>
          </a:p>
          <a:p>
            <a:pPr>
              <a:lnSpc>
                <a:spcPts val="1680"/>
              </a:lnSpc>
              <a:spcAft>
                <a:spcPts val="930"/>
              </a:spcAft>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Slutlig vinnare är det lag som har skrapat ihop mest VP under säsongen.</a:t>
            </a:r>
          </a:p>
          <a:p>
            <a:pPr>
              <a:lnSpc>
                <a:spcPts val="1680"/>
              </a:lnSpc>
              <a:spcAft>
                <a:spcPts val="930"/>
              </a:spcAft>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Vi kommer dessutom att räkna fram ett individuellt resultat. </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ts val="1680"/>
              </a:lnSpc>
              <a:spcAft>
                <a:spcPts val="930"/>
              </a:spcAft>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Tillgång till kaffe och te med dopp kommer att finnas till en billig penning och det går bra att ta med egen matsäck. </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pPr>
              <a:lnSpc>
                <a:spcPts val="1680"/>
              </a:lnSpc>
              <a:spcAft>
                <a:spcPts val="930"/>
              </a:spcAft>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Då 4-manna är en uppskattad form att spela, så vill vi öka samarbetet mellan våra olika klubbar till gagn för trivsel och social samvaro samt att på detta sätt försöka få nybörjare att sätta sig vid bridgebordet. </a:t>
            </a:r>
            <a:endParaRPr lang="sv-SE" sz="1800" dirty="0">
              <a:effectLst/>
              <a:latin typeface="Arial Black" panose="020B0A04020102020204" pitchFamily="34" charset="0"/>
              <a:ea typeface="Calibri" panose="020F0502020204030204" pitchFamily="34" charset="0"/>
              <a:cs typeface="Times New Roman" panose="02020603050405020304" pitchFamily="18" charset="0"/>
            </a:endParaRPr>
          </a:p>
          <a:p>
            <a:endParaRPr lang="sv-SE" dirty="0"/>
          </a:p>
        </p:txBody>
      </p:sp>
      <p:pic>
        <p:nvPicPr>
          <p:cNvPr id="7" name="Bildobjekt 6">
            <a:extLst>
              <a:ext uri="{FF2B5EF4-FFF2-40B4-BE49-F238E27FC236}">
                <a16:creationId xmlns:a16="http://schemas.microsoft.com/office/drawing/2014/main" id="{7443101C-7D9B-F904-3239-7F3AE190AE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3000" y="0"/>
            <a:ext cx="1724025" cy="1615283"/>
          </a:xfrm>
          <a:prstGeom prst="rect">
            <a:avLst/>
          </a:prstGeom>
        </p:spPr>
      </p:pic>
    </p:spTree>
    <p:extLst>
      <p:ext uri="{BB962C8B-B14F-4D97-AF65-F5344CB8AC3E}">
        <p14:creationId xmlns:p14="http://schemas.microsoft.com/office/powerpoint/2010/main" val="289988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9F7277-135C-6CEF-CED9-232C7A50958B}"/>
              </a:ext>
            </a:extLst>
          </p:cNvPr>
          <p:cNvSpPr>
            <a:spLocks noGrp="1"/>
          </p:cNvSpPr>
          <p:nvPr>
            <p:ph type="title"/>
          </p:nvPr>
        </p:nvSpPr>
        <p:spPr/>
        <p:txBody>
          <a:bodyPr>
            <a:normAutofit/>
          </a:bodyPr>
          <a:lstStyle/>
          <a:p>
            <a:r>
              <a:rPr lang="sv-SE" sz="3200" dirty="0"/>
              <a:t>                   </a:t>
            </a:r>
            <a:r>
              <a:rPr lang="sv-SE" sz="3200" dirty="0">
                <a:latin typeface="Arial Black" panose="020B0A04020102020204" pitchFamily="34" charset="0"/>
              </a:rPr>
              <a:t>Vår förhoppning</a:t>
            </a:r>
          </a:p>
        </p:txBody>
      </p:sp>
      <p:sp>
        <p:nvSpPr>
          <p:cNvPr id="3" name="Platshållare för innehåll 2">
            <a:extLst>
              <a:ext uri="{FF2B5EF4-FFF2-40B4-BE49-F238E27FC236}">
                <a16:creationId xmlns:a16="http://schemas.microsoft.com/office/drawing/2014/main" id="{77891D31-60FF-515A-3280-7D12273F3D13}"/>
              </a:ext>
            </a:extLst>
          </p:cNvPr>
          <p:cNvSpPr>
            <a:spLocks noGrp="1"/>
          </p:cNvSpPr>
          <p:nvPr>
            <p:ph idx="1"/>
          </p:nvPr>
        </p:nvSpPr>
        <p:spPr>
          <a:xfrm>
            <a:off x="1143000" y="1908969"/>
            <a:ext cx="10515600" cy="4351338"/>
          </a:xfrm>
        </p:spPr>
        <p:txBody>
          <a:bodyPr/>
          <a:lstStyle/>
          <a:p>
            <a:pPr>
              <a:lnSpc>
                <a:spcPts val="1680"/>
              </a:lnSpc>
              <a:spcAft>
                <a:spcPts val="930"/>
              </a:spcAft>
              <a:buNone/>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Vi hoppas ni kan ställa upp med minst två lag per klubb. </a:t>
            </a:r>
          </a:p>
          <a:p>
            <a:pPr>
              <a:lnSpc>
                <a:spcPts val="1680"/>
              </a:lnSpc>
              <a:spcAft>
                <a:spcPts val="930"/>
              </a:spcAft>
              <a:buNone/>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Alla ska känna sig hjärtligt välkomna. </a:t>
            </a:r>
          </a:p>
          <a:p>
            <a:pPr>
              <a:lnSpc>
                <a:spcPts val="1680"/>
              </a:lnSpc>
              <a:spcAft>
                <a:spcPts val="930"/>
              </a:spcAft>
              <a:buNone/>
            </a:pPr>
            <a:endPar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endParaRPr>
          </a:p>
          <a:p>
            <a:pPr>
              <a:lnSpc>
                <a:spcPts val="1680"/>
              </a:lnSpc>
              <a:spcAft>
                <a:spcPts val="930"/>
              </a:spcAft>
              <a:buNone/>
            </a:pPr>
            <a:endParaRPr lang="sv-SE" sz="1800" b="1" dirty="0">
              <a:solidFill>
                <a:srgbClr val="4A4A4A"/>
              </a:solidFill>
              <a:latin typeface="Arial Black" panose="020B0A04020102020204" pitchFamily="34" charset="0"/>
              <a:ea typeface="Times New Roman" panose="02020603050405020304" pitchFamily="18" charset="0"/>
              <a:cs typeface="Times New Roman" panose="02020603050405020304" pitchFamily="18" charset="0"/>
            </a:endParaRPr>
          </a:p>
          <a:p>
            <a:pPr>
              <a:lnSpc>
                <a:spcPts val="1680"/>
              </a:lnSpc>
              <a:spcAft>
                <a:spcPts val="930"/>
              </a:spcAft>
              <a:buNone/>
            </a:pPr>
            <a:r>
              <a:rPr lang="sv-SE" sz="1800" b="1" dirty="0">
                <a:solidFill>
                  <a:srgbClr val="4A4A4A"/>
                </a:solidFill>
                <a:effectLst/>
                <a:latin typeface="Arial Black" panose="020B0A04020102020204" pitchFamily="34" charset="0"/>
                <a:ea typeface="Times New Roman" panose="02020603050405020304" pitchFamily="18" charset="0"/>
                <a:cs typeface="Times New Roman" panose="02020603050405020304" pitchFamily="18" charset="0"/>
              </a:rPr>
              <a:t>Vid frågor: Håkan 0721-905990, Uno 0705-569087, Per 0705-917968.</a:t>
            </a:r>
            <a:endParaRPr lang="sv-SE" sz="1800" b="1" dirty="0">
              <a:solidFill>
                <a:srgbClr val="4A4A4A"/>
              </a:solidFill>
              <a:latin typeface="Arial Black" panose="020B0A04020102020204" pitchFamily="34" charset="0"/>
              <a:ea typeface="Times New Roman" panose="02020603050405020304" pitchFamily="18" charset="0"/>
              <a:cs typeface="Times New Roman" panose="02020603050405020304" pitchFamily="18" charset="0"/>
            </a:endParaRPr>
          </a:p>
          <a:p>
            <a:pPr>
              <a:lnSpc>
                <a:spcPts val="1680"/>
              </a:lnSpc>
              <a:spcAft>
                <a:spcPts val="930"/>
              </a:spcAft>
              <a:buNone/>
            </a:pPr>
            <a:endParaRPr lang="sv-SE" sz="1800" b="1" dirty="0">
              <a:effectLst/>
              <a:latin typeface="Arial Black" panose="020B0A04020102020204" pitchFamily="34" charset="0"/>
              <a:ea typeface="Calibri" panose="020F0502020204030204" pitchFamily="34" charset="0"/>
              <a:cs typeface="Times New Roman" panose="02020603050405020304" pitchFamily="18" charset="0"/>
            </a:endParaRPr>
          </a:p>
        </p:txBody>
      </p:sp>
      <p:pic>
        <p:nvPicPr>
          <p:cNvPr id="7" name="Bildobjekt 6">
            <a:extLst>
              <a:ext uri="{FF2B5EF4-FFF2-40B4-BE49-F238E27FC236}">
                <a16:creationId xmlns:a16="http://schemas.microsoft.com/office/drawing/2014/main" id="{E06E74A9-13C4-41BB-7B25-15BCB8FCF8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1903" y="12452"/>
            <a:ext cx="1724025" cy="1543845"/>
          </a:xfrm>
          <a:prstGeom prst="rect">
            <a:avLst/>
          </a:prstGeom>
        </p:spPr>
      </p:pic>
    </p:spTree>
    <p:extLst>
      <p:ext uri="{BB962C8B-B14F-4D97-AF65-F5344CB8AC3E}">
        <p14:creationId xmlns:p14="http://schemas.microsoft.com/office/powerpoint/2010/main" val="1087532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TotalTime>
  <Words>813</Words>
  <Application>Microsoft Office PowerPoint</Application>
  <PresentationFormat>Bredbild</PresentationFormat>
  <Paragraphs>55</Paragraphs>
  <Slides>7</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7</vt:i4>
      </vt:variant>
    </vt:vector>
  </HeadingPairs>
  <TitlesOfParts>
    <vt:vector size="12" baseType="lpstr">
      <vt:lpstr>Arial</vt:lpstr>
      <vt:lpstr>Arial Black</vt:lpstr>
      <vt:lpstr>Calibri</vt:lpstr>
      <vt:lpstr>Calibri Light</vt:lpstr>
      <vt:lpstr>Office-tema</vt:lpstr>
      <vt:lpstr>4-manna lagspel</vt:lpstr>
      <vt:lpstr>Inbjudan till 4-manna stege  </vt:lpstr>
      <vt:lpstr>Tävlingsbestämmelser och regler</vt:lpstr>
      <vt:lpstr>                  Exempel.</vt:lpstr>
      <vt:lpstr>              Första spelkvällen</vt:lpstr>
      <vt:lpstr>                      Speldatum</vt:lpstr>
      <vt:lpstr>                   Vår förhoppning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Håkan Heggblad</dc:creator>
  <cp:lastModifiedBy>Uno Andersson</cp:lastModifiedBy>
  <cp:revision>6</cp:revision>
  <dcterms:created xsi:type="dcterms:W3CDTF">2025-04-23T05:41:35Z</dcterms:created>
  <dcterms:modified xsi:type="dcterms:W3CDTF">2025-09-14T17:21:27Z</dcterms:modified>
</cp:coreProperties>
</file>