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7" r:id="rId2"/>
    <p:sldId id="424" r:id="rId3"/>
    <p:sldId id="437" r:id="rId4"/>
    <p:sldId id="427" r:id="rId5"/>
    <p:sldId id="430" r:id="rId6"/>
    <p:sldId id="431" r:id="rId7"/>
    <p:sldId id="441" r:id="rId8"/>
    <p:sldId id="432" r:id="rId9"/>
    <p:sldId id="433" r:id="rId10"/>
    <p:sldId id="434" r:id="rId11"/>
    <p:sldId id="435" r:id="rId12"/>
    <p:sldId id="436" r:id="rId13"/>
    <p:sldId id="438" r:id="rId14"/>
    <p:sldId id="439" r:id="rId15"/>
    <p:sldId id="440" r:id="rId16"/>
  </p:sldIdLst>
  <p:sldSz cx="9144000" cy="6858000" type="screen4x3"/>
  <p:notesSz cx="6864350" cy="9996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52A9"/>
    <a:srgbClr val="FB9D05"/>
    <a:srgbClr val="C89B38"/>
    <a:srgbClr val="CCECFF"/>
    <a:srgbClr val="FFFFFF"/>
    <a:srgbClr val="60CF3D"/>
    <a:srgbClr val="16D6F6"/>
    <a:srgbClr val="D9E7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79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-1891" y="-266"/>
      </p:cViewPr>
      <p:guideLst>
        <p:guide orient="horz" pos="2682"/>
        <p:guide pos="287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496"/>
    </p:cViewPr>
  </p:sorter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821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3C50B510-0183-48CF-A083-61BDE36E6C65}" type="datetimeFigureOut">
              <a:rPr lang="sv-SE" smtClean="0"/>
              <a:t>2016-05-20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35" y="4748332"/>
            <a:ext cx="5491480" cy="4498420"/>
          </a:xfrm>
          <a:prstGeom prst="rect">
            <a:avLst/>
          </a:prstGeom>
        </p:spPr>
        <p:txBody>
          <a:bodyPr vert="horz" lIns="96341" tIns="48171" rIns="96341" bIns="4817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821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C336A5B9-582F-4404-AA0C-22D5EDABC54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5844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506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mtClean="0"/>
              <a:t>Prez AF 150311 / ML </a:t>
            </a:r>
            <a:fld id="{DFEA7B71-AF40-4AC9-8A66-A78FF79C4FB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8847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6200" y="6356350"/>
            <a:ext cx="2895600" cy="365125"/>
          </a:xfrm>
        </p:spPr>
        <p:txBody>
          <a:bodyPr/>
          <a:lstStyle/>
          <a:p>
            <a:r>
              <a:rPr lang="en-GB" dirty="0" err="1" smtClean="0"/>
              <a:t>Prez</a:t>
            </a:r>
            <a:r>
              <a:rPr lang="en-GB" dirty="0" smtClean="0"/>
              <a:t> AF 150311 / ML </a:t>
            </a:r>
            <a:fld id="{DFEA7B71-AF40-4AC9-8A66-A78FF79C4FB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7800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506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err="1" smtClean="0"/>
              <a:t>Prez</a:t>
            </a:r>
            <a:r>
              <a:rPr lang="en-GB" dirty="0" smtClean="0"/>
              <a:t> AF 150311 / ML </a:t>
            </a:r>
            <a:fld id="{DFEA7B71-AF40-4AC9-8A66-A78FF79C4FB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11572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" name="Footer Placeholder 4"/>
          <p:cNvSpPr txBox="1">
            <a:spLocks/>
          </p:cNvSpPr>
          <p:nvPr userDrawn="1"/>
        </p:nvSpPr>
        <p:spPr>
          <a:xfrm>
            <a:off x="493500" y="635634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err="1" smtClean="0"/>
              <a:t>Juniordiskussion</a:t>
            </a:r>
            <a:r>
              <a:rPr lang="en-GB" dirty="0" smtClean="0"/>
              <a:t> SBF </a:t>
            </a:r>
            <a:r>
              <a:rPr lang="en-GB" dirty="0" err="1" smtClean="0"/>
              <a:t>Stmöte</a:t>
            </a:r>
            <a:r>
              <a:rPr lang="en-GB" dirty="0" smtClean="0"/>
              <a:t> 160521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6308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11175" y="6327474"/>
            <a:ext cx="2895600" cy="365125"/>
          </a:xfrm>
        </p:spPr>
        <p:txBody>
          <a:bodyPr/>
          <a:lstStyle/>
          <a:p>
            <a:r>
              <a:rPr lang="en-GB" dirty="0" err="1" smtClean="0"/>
              <a:t>Prez</a:t>
            </a:r>
            <a:r>
              <a:rPr lang="en-GB" dirty="0" smtClean="0"/>
              <a:t> AF 150311 / ML </a:t>
            </a:r>
            <a:fld id="{DFEA7B71-AF40-4AC9-8A66-A78FF79C4FB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6080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2D258-B91D-4319-A9F4-E56FE73ACA1B}" type="datetime1">
              <a:rPr lang="en-GB" smtClean="0"/>
              <a:t>20/05/2016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Prez AF 150311 / ML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A7B71-AF40-4AC9-8A66-A78FF79C4F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280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54" r:id="rId4"/>
    <p:sldLayoutId id="2147483655" r:id="rId5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if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if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1853153" y="1266011"/>
            <a:ext cx="5623412" cy="2370074"/>
          </a:xfr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 w="12700">
            <a:solidFill>
              <a:schemeClr val="tx1"/>
            </a:solidFill>
          </a:ln>
        </p:spPr>
        <p:txBody>
          <a:bodyPr anchor="t">
            <a:noAutofit/>
          </a:bodyPr>
          <a:lstStyle/>
          <a:p>
            <a:pPr eaLnBrk="1" hangingPunct="1"/>
            <a:r>
              <a:rPr lang="en-US" sz="4800" dirty="0" smtClean="0"/>
              <a:t>JUNIORER - </a:t>
            </a:r>
            <a:br>
              <a:rPr lang="en-US" sz="4800" dirty="0" smtClean="0"/>
            </a:br>
            <a:r>
              <a:rPr lang="en-US" sz="4800" dirty="0" smtClean="0"/>
              <a:t>FINNS DOM?</a:t>
            </a:r>
            <a:br>
              <a:rPr lang="en-US" sz="4800" dirty="0" smtClean="0"/>
            </a:br>
            <a:r>
              <a:rPr lang="en-US" sz="2400" dirty="0" err="1" smtClean="0"/>
              <a:t>Diskussion</a:t>
            </a:r>
            <a:endParaRPr lang="en-US" sz="48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807311" y="4044875"/>
            <a:ext cx="31502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2400" dirty="0" smtClean="0"/>
              <a:t>Falkenberg 21 maj 2016</a:t>
            </a:r>
            <a:endParaRPr lang="sv-SE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16" y="219934"/>
            <a:ext cx="2851598" cy="6849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9428" y="5361470"/>
            <a:ext cx="1349447" cy="114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945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SVENSK BRIDGE – Hur bör man gå framåt?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6340" y="1331251"/>
            <a:ext cx="810174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0"/>
              </a:spcBef>
            </a:pPr>
            <a:r>
              <a:rPr lang="sv-SE" sz="2200" b="1" dirty="0" smtClean="0">
                <a:sym typeface="Wingdings" panose="05000000000000000000" pitchFamily="2" charset="2"/>
              </a:rPr>
              <a:t>För det första: hade det funnits ett enkelt svar på detta så hade vi inte suttit här nu.</a:t>
            </a:r>
          </a:p>
          <a:p>
            <a:endParaRPr lang="sv-SE" sz="2200" b="1" dirty="0">
              <a:sym typeface="Wingdings" panose="05000000000000000000" pitchFamily="2" charset="2"/>
            </a:endParaRPr>
          </a:p>
          <a:p>
            <a:r>
              <a:rPr lang="sv-SE" sz="2200" b="1" dirty="0" smtClean="0">
                <a:sym typeface="Wingdings" panose="05000000000000000000" pitchFamily="2" charset="2"/>
              </a:rPr>
              <a:t>Det krävs allas vår kreativitet och klokskap för att få fram ett framtidskoncept!</a:t>
            </a:r>
            <a:endParaRPr lang="sv-SE" sz="2200" b="1" dirty="0">
              <a:sym typeface="Wingdings" panose="05000000000000000000" pitchFamily="2" charset="2"/>
            </a:endParaRP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3074" name="Picture 2" descr="C:\Bilder\2016 juniorläger 2\2016-04-02 13.15.01 (2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3600" y="3281680"/>
            <a:ext cx="4312920" cy="323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6695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SVENSK BRIDGE – Några områden att belysa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04420" y="1331251"/>
            <a:ext cx="8348420" cy="4714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000"/>
              </a:spcBef>
              <a:buFont typeface="+mj-lt"/>
              <a:buAutoNum type="arabicPeriod"/>
            </a:pPr>
            <a:r>
              <a:rPr lang="sv-SE" sz="2200" b="1" dirty="0" smtClean="0">
                <a:sym typeface="Wingdings" panose="05000000000000000000" pitchFamily="2" charset="2"/>
              </a:rPr>
              <a:t>Hur förbättrar vi imagen så att elever, föräldrar och skolledning tycker att det är en bra idé att få in bridge i skolan?</a:t>
            </a:r>
          </a:p>
          <a:p>
            <a:pPr marL="457200" indent="-457200">
              <a:spcBef>
                <a:spcPts val="1000"/>
              </a:spcBef>
              <a:buFont typeface="+mj-lt"/>
              <a:buAutoNum type="arabicPeriod"/>
            </a:pPr>
            <a:r>
              <a:rPr lang="sv-SE" sz="2200" b="1" dirty="0" smtClean="0">
                <a:sym typeface="Wingdings" panose="05000000000000000000" pitchFamily="2" charset="2"/>
              </a:rPr>
              <a:t>Hur får vi skolledningen att acceptera att vi kommer in?</a:t>
            </a:r>
          </a:p>
          <a:p>
            <a:pPr marL="457200" indent="-457200">
              <a:spcBef>
                <a:spcPts val="1000"/>
              </a:spcBef>
              <a:buFont typeface="+mj-lt"/>
              <a:buAutoNum type="arabicPeriod"/>
            </a:pPr>
            <a:r>
              <a:rPr lang="sv-SE" sz="2200" b="1" dirty="0" smtClean="0">
                <a:sym typeface="Wingdings" panose="05000000000000000000" pitchFamily="2" charset="2"/>
              </a:rPr>
              <a:t>Hur attraherar vi eleverna vid rekryteringstillfället?</a:t>
            </a:r>
          </a:p>
          <a:p>
            <a:pPr marL="457200" indent="-457200">
              <a:spcBef>
                <a:spcPts val="1000"/>
              </a:spcBef>
              <a:buFont typeface="+mj-lt"/>
              <a:buAutoNum type="arabicPeriod"/>
            </a:pPr>
            <a:r>
              <a:rPr lang="sv-SE" sz="2200" b="1" dirty="0" smtClean="0">
                <a:sym typeface="Wingdings" panose="05000000000000000000" pitchFamily="2" charset="2"/>
              </a:rPr>
              <a:t>Hur ordnar vi utbildningen? Var, när, hur, vem?</a:t>
            </a:r>
          </a:p>
          <a:p>
            <a:pPr marL="457200" indent="-457200">
              <a:spcBef>
                <a:spcPts val="1000"/>
              </a:spcBef>
              <a:buFont typeface="+mj-lt"/>
              <a:buAutoNum type="arabicPeriod"/>
            </a:pPr>
            <a:r>
              <a:rPr lang="sv-SE" sz="2200" b="1" dirty="0" smtClean="0">
                <a:sym typeface="Wingdings" panose="05000000000000000000" pitchFamily="2" charset="2"/>
              </a:rPr>
              <a:t>Kan vi ordna tävlingar under utbildningen? Skolmästerskap? Minibridgemästerskap? Läger?</a:t>
            </a:r>
          </a:p>
          <a:p>
            <a:pPr marL="457200" indent="-457200">
              <a:spcBef>
                <a:spcPts val="1000"/>
              </a:spcBef>
              <a:buFont typeface="+mj-lt"/>
              <a:buAutoNum type="arabicPeriod"/>
            </a:pPr>
            <a:r>
              <a:rPr lang="sv-SE" sz="2200" b="1" dirty="0" smtClean="0">
                <a:sym typeface="Wingdings" panose="05000000000000000000" pitchFamily="2" charset="2"/>
              </a:rPr>
              <a:t>Finns tekniska hjälpmedel som förbättrar utbildningen och gör bridgen mer attraktiv? Online-spel? Appar?</a:t>
            </a:r>
          </a:p>
          <a:p>
            <a:pPr marL="457200" indent="-457200">
              <a:spcBef>
                <a:spcPts val="1000"/>
              </a:spcBef>
              <a:buFont typeface="+mj-lt"/>
              <a:buAutoNum type="arabicPeriod"/>
            </a:pPr>
            <a:r>
              <a:rPr lang="sv-SE" sz="2200" b="1" dirty="0" smtClean="0">
                <a:sym typeface="Wingdings" panose="05000000000000000000" pitchFamily="2" charset="2"/>
              </a:rPr>
              <a:t>Vad gör vi efter utbildningen? Skolmästerskap? Utmanarmatcher? </a:t>
            </a:r>
          </a:p>
          <a:p>
            <a:pPr marL="457200" indent="-457200">
              <a:spcBef>
                <a:spcPts val="1000"/>
              </a:spcBef>
              <a:buFont typeface="+mj-lt"/>
              <a:buAutoNum type="arabicPeriod"/>
            </a:pPr>
            <a:r>
              <a:rPr lang="sv-SE" sz="2200" b="1" dirty="0" smtClean="0">
                <a:sym typeface="Wingdings" panose="05000000000000000000" pitchFamily="2" charset="2"/>
              </a:rPr>
              <a:t>Hur kan vi få klubbarna att bli attraktiva för ungdomarna?</a:t>
            </a:r>
            <a:endParaRPr lang="sv-SE" sz="2200" b="1" dirty="0">
              <a:sym typeface="Wingdings" panose="05000000000000000000" pitchFamily="2" charset="2"/>
            </a:endParaRP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4338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SVENSK BRIDGE – Totalkonceptsprincipen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6340" y="1331251"/>
            <a:ext cx="8101745" cy="2846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0"/>
              </a:spcBef>
            </a:pPr>
            <a:r>
              <a:rPr lang="sv-SE" sz="2200" b="1" dirty="0" smtClean="0">
                <a:sym typeface="Wingdings" panose="05000000000000000000" pitchFamily="2" charset="2"/>
              </a:rPr>
              <a:t>Juniorerna:</a:t>
            </a:r>
          </a:p>
          <a:p>
            <a:pPr marL="342900" indent="-342900">
              <a:spcBef>
                <a:spcPts val="1000"/>
              </a:spcBef>
              <a:buFontTx/>
              <a:buChar char="-"/>
            </a:pPr>
            <a:r>
              <a:rPr lang="sv-SE" sz="2200" b="1" dirty="0" smtClean="0">
                <a:sym typeface="Wingdings" panose="05000000000000000000" pitchFamily="2" charset="2"/>
              </a:rPr>
              <a:t>Oavsett vad svaren på de frågor vi tar fram blir, så når vi inte framgång om vi inte attackerar och söker lösningar till dem alla! </a:t>
            </a:r>
          </a:p>
          <a:p>
            <a:pPr marL="342900" indent="-342900">
              <a:spcBef>
                <a:spcPts val="1000"/>
              </a:spcBef>
              <a:buFontTx/>
              <a:buChar char="-"/>
            </a:pPr>
            <a:r>
              <a:rPr lang="sv-SE" sz="2200" b="1" dirty="0" smtClean="0">
                <a:sym typeface="Wingdings" panose="05000000000000000000" pitchFamily="2" charset="2"/>
              </a:rPr>
              <a:t>Därför vill vi få till en diskussion där vi vågar och vill belysa </a:t>
            </a:r>
            <a:r>
              <a:rPr lang="sv-SE" sz="2200" b="1" i="1" dirty="0" smtClean="0">
                <a:sym typeface="Wingdings" panose="05000000000000000000" pitchFamily="2" charset="2"/>
              </a:rPr>
              <a:t>alla</a:t>
            </a:r>
            <a:r>
              <a:rPr lang="sv-SE" sz="2200" b="1" dirty="0" smtClean="0">
                <a:sym typeface="Wingdings" panose="05000000000000000000" pitchFamily="2" charset="2"/>
              </a:rPr>
              <a:t> aspekter på vi behöver göra för att vända juniorkurvorna uppåt!</a:t>
            </a:r>
          </a:p>
          <a:p>
            <a:pPr marL="342900" indent="-342900">
              <a:spcBef>
                <a:spcPts val="1000"/>
              </a:spcBef>
              <a:buFontTx/>
              <a:buChar char="-"/>
            </a:pPr>
            <a:r>
              <a:rPr lang="sv-SE" sz="2200" b="1" dirty="0" smtClean="0">
                <a:sym typeface="Wingdings" panose="05000000000000000000" pitchFamily="2" charset="2"/>
              </a:rPr>
              <a:t>Ta den tid en sådan diskussion kräver – det här är för viktigt för att bli ett ”hafsverk”</a:t>
            </a: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340" y="4178184"/>
            <a:ext cx="1979246" cy="2045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249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SVENSK BRIDGE – viktigt att ta med sig...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6340" y="1331251"/>
            <a:ext cx="8101745" cy="3313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000"/>
              </a:spcBef>
              <a:buFontTx/>
              <a:buChar char="-"/>
            </a:pPr>
            <a:r>
              <a:rPr lang="sv-SE" sz="2200" b="1" dirty="0" smtClean="0">
                <a:sym typeface="Wingdings" panose="05000000000000000000" pitchFamily="2" charset="2"/>
              </a:rPr>
              <a:t>Vi kanske kommer fram till att vi inte </a:t>
            </a:r>
            <a:r>
              <a:rPr lang="sv-SE" sz="2200" b="1" i="1" dirty="0" smtClean="0">
                <a:sym typeface="Wingdings" panose="05000000000000000000" pitchFamily="2" charset="2"/>
              </a:rPr>
              <a:t>kan </a:t>
            </a:r>
            <a:r>
              <a:rPr lang="sv-SE" sz="2200" b="1" dirty="0" smtClean="0">
                <a:sym typeface="Wingdings" panose="05000000000000000000" pitchFamily="2" charset="2"/>
              </a:rPr>
              <a:t>vända kurvan</a:t>
            </a:r>
          </a:p>
          <a:p>
            <a:pPr marL="342900" indent="-342900">
              <a:spcBef>
                <a:spcPts val="1000"/>
              </a:spcBef>
              <a:buFontTx/>
              <a:buChar char="-"/>
            </a:pPr>
            <a:r>
              <a:rPr lang="sv-SE" sz="2200" b="1" dirty="0" smtClean="0">
                <a:sym typeface="Wingdings" panose="05000000000000000000" pitchFamily="2" charset="2"/>
              </a:rPr>
              <a:t>Det kanske visar sig att det en diskussion mynnar ut i är orealistiskt – för resurskrävande, kostnadsdrivande – eller Bridgesverige är inte villiga att göra det som krävs</a:t>
            </a:r>
          </a:p>
          <a:p>
            <a:pPr marL="342900" indent="-342900">
              <a:spcBef>
                <a:spcPts val="1000"/>
              </a:spcBef>
              <a:buFontTx/>
              <a:buChar char="-"/>
            </a:pPr>
            <a:endParaRPr lang="sv-SE" sz="2200" b="1" dirty="0">
              <a:sym typeface="Wingdings" panose="05000000000000000000" pitchFamily="2" charset="2"/>
            </a:endParaRPr>
          </a:p>
          <a:p>
            <a:pPr marL="342900" indent="-342900">
              <a:spcBef>
                <a:spcPts val="1000"/>
              </a:spcBef>
              <a:buFontTx/>
              <a:buChar char="-"/>
            </a:pPr>
            <a:r>
              <a:rPr lang="sv-SE" sz="2200" b="1" dirty="0" smtClean="0">
                <a:sym typeface="Wingdings" panose="05000000000000000000" pitchFamily="2" charset="2"/>
              </a:rPr>
              <a:t>Vi vill inte förutspå vad en förutsättningslös diskussion kan leda fram till – då är den ju inte förutsättningslös längre</a:t>
            </a:r>
          </a:p>
          <a:p>
            <a:pPr marL="342900" indent="-342900">
              <a:spcBef>
                <a:spcPts val="1000"/>
              </a:spcBef>
              <a:buFontTx/>
              <a:buChar char="-"/>
            </a:pPr>
            <a:r>
              <a:rPr lang="sv-SE" sz="2200" b="1" dirty="0" smtClean="0">
                <a:sym typeface="Wingdings" panose="05000000000000000000" pitchFamily="2" charset="2"/>
              </a:rPr>
              <a:t>Men här är några saker man kunde fundera på:</a:t>
            </a: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9" name="AutoShape 2" descr="Image result for cartoon thinking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4480" y="4412614"/>
            <a:ext cx="1681480" cy="168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712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SVENSK BRIDGE – några uppslag (inbördes oberoende)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6340" y="1331251"/>
            <a:ext cx="8101745" cy="5683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000"/>
              </a:spcBef>
              <a:buFontTx/>
              <a:buChar char="-"/>
            </a:pPr>
            <a:r>
              <a:rPr lang="sv-SE" sz="2200" b="1" dirty="0" smtClean="0">
                <a:sym typeface="Wingdings" panose="05000000000000000000" pitchFamily="2" charset="2"/>
              </a:rPr>
              <a:t>Tillsätt en diskussionsgrupp med en styrelserepresentant och ett antal ”externa”  ett par elitjuniorer, ett par nybörjarjuniorer, ett par distriktsrepresentanter, någon konsulent, någon pedagog, någon skolledare...</a:t>
            </a:r>
          </a:p>
          <a:p>
            <a:pPr marL="800100" lvl="1" indent="-342900">
              <a:buFontTx/>
              <a:buChar char="-"/>
            </a:pPr>
            <a:r>
              <a:rPr lang="sv-SE" sz="2200" b="1" dirty="0" smtClean="0">
                <a:sym typeface="Wingdings" panose="05000000000000000000" pitchFamily="2" charset="2"/>
              </a:rPr>
              <a:t>Ge gruppen ett halvår på sig att komma fram till slutledningar</a:t>
            </a:r>
          </a:p>
          <a:p>
            <a:pPr marL="342900" indent="-342900">
              <a:spcBef>
                <a:spcPts val="1000"/>
              </a:spcBef>
              <a:buFontTx/>
              <a:buChar char="-"/>
            </a:pPr>
            <a:r>
              <a:rPr lang="sv-SE" sz="2200" b="1" dirty="0" smtClean="0">
                <a:sym typeface="Wingdings" panose="05000000000000000000" pitchFamily="2" charset="2"/>
              </a:rPr>
              <a:t>Utse några växtcentra där det finns befintliga resurser (Varberg, Stockholm,...) och möjlighet att skapa ”kritisk massa”</a:t>
            </a:r>
          </a:p>
          <a:p>
            <a:pPr marL="342900" indent="-342900">
              <a:spcBef>
                <a:spcPts val="1000"/>
              </a:spcBef>
              <a:buFontTx/>
              <a:buChar char="-"/>
            </a:pPr>
            <a:r>
              <a:rPr lang="sv-SE" sz="2200" b="1" dirty="0" smtClean="0">
                <a:sym typeface="Wingdings" panose="05000000000000000000" pitchFamily="2" charset="2"/>
              </a:rPr>
              <a:t>Projektanställ en koordinator som endast sysslar med denna fråga</a:t>
            </a:r>
          </a:p>
          <a:p>
            <a:pPr marL="342900" indent="-342900">
              <a:spcBef>
                <a:spcPts val="1000"/>
              </a:spcBef>
              <a:buFontTx/>
              <a:buChar char="-"/>
            </a:pPr>
            <a:r>
              <a:rPr lang="sv-SE" sz="2200" b="1" dirty="0" smtClean="0">
                <a:sym typeface="Wingdings" panose="05000000000000000000" pitchFamily="2" charset="2"/>
              </a:rPr>
              <a:t>Se till att kommitteer kommer på plats som jobbar med specfika frågor:</a:t>
            </a:r>
          </a:p>
          <a:p>
            <a:pPr marL="800100" lvl="1" indent="-342900">
              <a:buFontTx/>
              <a:buChar char="-"/>
            </a:pPr>
            <a:r>
              <a:rPr lang="sv-SE" sz="2200" b="1" dirty="0" smtClean="0">
                <a:sym typeface="Wingdings" panose="05000000000000000000" pitchFamily="2" charset="2"/>
              </a:rPr>
              <a:t>Koncept/paket för intro på skolor, nytt utbildningsmaterial, PR-material, mästerskap.....</a:t>
            </a:r>
          </a:p>
          <a:p>
            <a:pPr marL="342900" indent="-342900">
              <a:spcBef>
                <a:spcPts val="1000"/>
              </a:spcBef>
              <a:buFontTx/>
              <a:buChar char="-"/>
            </a:pPr>
            <a:endParaRPr lang="sv-SE" sz="2200" b="1" dirty="0" smtClean="0">
              <a:sym typeface="Wingdings" panose="05000000000000000000" pitchFamily="2" charset="2"/>
            </a:endParaRP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8679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SVENSK BRIDGE – viktigt!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6340" y="1331251"/>
            <a:ext cx="8101745" cy="1574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000"/>
              </a:spcBef>
              <a:buFontTx/>
              <a:buChar char="-"/>
            </a:pPr>
            <a:r>
              <a:rPr lang="sv-SE" sz="2200" b="1" dirty="0" smtClean="0">
                <a:sym typeface="Wingdings" panose="05000000000000000000" pitchFamily="2" charset="2"/>
              </a:rPr>
              <a:t>Vi bedömer det som mycket viktigt att SBF är i ”förarsätet” i processen:</a:t>
            </a:r>
          </a:p>
          <a:p>
            <a:pPr marL="342900" indent="-342900">
              <a:spcBef>
                <a:spcPts val="1000"/>
              </a:spcBef>
              <a:buFontTx/>
              <a:buChar char="-"/>
            </a:pPr>
            <a:r>
              <a:rPr lang="sv-SE" sz="2200" b="1" dirty="0" smtClean="0">
                <a:sym typeface="Wingdings" panose="05000000000000000000" pitchFamily="2" charset="2"/>
              </a:rPr>
              <a:t>SBF har tyngden, erfarenheten, kontakterna och kan ge processen seriositet</a:t>
            </a: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5122" name="Picture 2" descr="C:\Bilder\2016 juniorläger 2\2016-04-02 17.11.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504" y="3034983"/>
            <a:ext cx="4392074" cy="3162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183" y="3181838"/>
            <a:ext cx="2440354" cy="217072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813040" y="2717800"/>
            <a:ext cx="109837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v-SE" dirty="0" smtClean="0"/>
              <a:t>OBS! Läsk</a:t>
            </a:r>
            <a:endParaRPr lang="sv-SE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8291537" y="3087132"/>
            <a:ext cx="293663" cy="2555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654040" y="5882640"/>
            <a:ext cx="253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 smtClean="0"/>
              <a:t>TACK FÖR ORDET !</a:t>
            </a:r>
            <a:endParaRPr lang="sv-SE" sz="2400" b="1" dirty="0"/>
          </a:p>
        </p:txBody>
      </p:sp>
    </p:spTree>
    <p:extLst>
      <p:ext uri="{BB962C8B-B14F-4D97-AF65-F5344CB8AC3E}">
        <p14:creationId xmlns:p14="http://schemas.microsoft.com/office/powerpoint/2010/main" val="3413345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1260" y="1326171"/>
            <a:ext cx="8101745" cy="444224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/>
              <a:t>Var är vi och hur kom vi dit?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>
                <a:sym typeface="Wingdings" panose="05000000000000000000" pitchFamily="2" charset="2"/>
              </a:rPr>
              <a:t>Hur ser det ut idag?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>
                <a:sym typeface="Wingdings" panose="05000000000000000000" pitchFamily="2" charset="2"/>
              </a:rPr>
              <a:t>Varför har antalet juniorer minskat?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>
                <a:sym typeface="Wingdings" panose="05000000000000000000" pitchFamily="2" charset="2"/>
              </a:rPr>
              <a:t>Vad tycker vi?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>
                <a:sym typeface="Wingdings" panose="05000000000000000000" pitchFamily="2" charset="2"/>
              </a:rPr>
              <a:t>Den ”onda cirkeln”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>
                <a:sym typeface="Wingdings" panose="05000000000000000000" pitchFamily="2" charset="2"/>
              </a:rPr>
              <a:t>Handlingsalternativ?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sv-SE" sz="2400" b="1" dirty="0" smtClean="0">
              <a:sym typeface="Wingdings" panose="05000000000000000000" pitchFamily="2" charset="2"/>
            </a:endParaRP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sv-SE" sz="2400" b="1" dirty="0" smtClean="0">
              <a:sym typeface="Wingdings" panose="05000000000000000000" pitchFamily="2" charset="2"/>
            </a:endParaRP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sv-SE" sz="2400" b="1" dirty="0" smtClean="0">
              <a:sym typeface="Wingdings" panose="05000000000000000000" pitchFamily="2" charset="2"/>
            </a:endParaRP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527" y="4635136"/>
            <a:ext cx="2354385" cy="194798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 rot="20784062">
            <a:off x="7945120" y="5349240"/>
            <a:ext cx="677885" cy="76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515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HUR SER SITUATIONEN UT – OCH HUR KOM VI DIT ?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1260" y="1326171"/>
            <a:ext cx="8101745" cy="3688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/>
              <a:t>”Juniorer” blev ett begrepp på andra halvan 60-talet med såväl svenska som internationella mästerskap.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/>
              <a:t>Första JEM i Prag vann Sverige (bl a Gullberg och Morath)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>
                <a:sym typeface="Wingdings" panose="05000000000000000000" pitchFamily="2" charset="2"/>
              </a:rPr>
              <a:t>God juniorrekrytering på 70-talet, bl a Malung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>
                <a:sym typeface="Wingdings" panose="05000000000000000000" pitchFamily="2" charset="2"/>
              </a:rPr>
              <a:t>Oftast inget problem att ordna bridge i skolan, ex vis genom ”Fritt valt arbete”, ”Fria aktiviteter”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>
                <a:sym typeface="Wingdings" panose="05000000000000000000" pitchFamily="2" charset="2"/>
              </a:rPr>
              <a:t>Stor konkurrens om platser i JSM, ofta flera kvalomgångar</a:t>
            </a:r>
          </a:p>
          <a:p>
            <a:pPr>
              <a:spcBef>
                <a:spcPts val="1000"/>
              </a:spcBef>
            </a:pPr>
            <a:endParaRPr lang="sv-SE" sz="2400" b="1" dirty="0" smtClean="0">
              <a:sym typeface="Wingdings" panose="05000000000000000000" pitchFamily="2" charset="2"/>
            </a:endParaRP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6377" y="4451838"/>
            <a:ext cx="1979246" cy="2045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487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SVENSK BRIDGE – DAGENS LÄGE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1260" y="1326171"/>
            <a:ext cx="810174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/>
              <a:t>Såväl medlemsprofilen som spelprofilen har ändrats</a:t>
            </a:r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/>
              <a:t>Medelåldern har markant ökat</a:t>
            </a:r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>
                <a:sym typeface="Wingdings" panose="05000000000000000000" pitchFamily="2" charset="2"/>
              </a:rPr>
              <a:t>Spelviljan utanför klubben har minskat dramatiskt: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v-SE" sz="2200" b="1" dirty="0" smtClean="0">
                <a:sym typeface="Wingdings" panose="05000000000000000000" pitchFamily="2" charset="2"/>
              </a:rPr>
              <a:t>Tidigare: ofta köer till silver- och guldtävlingar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v-SE" sz="2200" b="1" dirty="0" smtClean="0">
                <a:sym typeface="Wingdings" panose="05000000000000000000" pitchFamily="2" charset="2"/>
              </a:rPr>
              <a:t>Nu: ofta inställda silver- och guldtävlingar</a:t>
            </a:r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200" b="1" dirty="0" smtClean="0">
                <a:sym typeface="Wingdings" panose="05000000000000000000" pitchFamily="2" charset="2"/>
              </a:rPr>
              <a:t>Ett stort undantag: Bridgefestivalen i Örebro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200" b="1" dirty="0">
              <a:sym typeface="Wingdings" panose="05000000000000000000" pitchFamily="2" charset="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200" b="1" dirty="0" smtClean="0">
                <a:sym typeface="Wingdings" panose="05000000000000000000" pitchFamily="2" charset="2"/>
              </a:rPr>
              <a:t>Juniorbridge: medlemsantalet nere från c:a 2 500 1991 till 301 2015-16. Sett i procent mot totalen: från c:a 17,9% till c:a 1,1 %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sz="2200" b="1" dirty="0" smtClean="0">
                <a:sym typeface="Wingdings" panose="05000000000000000000" pitchFamily="2" charset="2"/>
              </a:rPr>
              <a:t>Elitjuniorerna kommer till största delen från bridgespelande föräldrar (som exempel: </a:t>
            </a:r>
            <a:r>
              <a:rPr lang="sv-SE" sz="2200" b="1" i="1" u="sng" dirty="0" smtClean="0">
                <a:sym typeface="Wingdings" panose="05000000000000000000" pitchFamily="2" charset="2"/>
              </a:rPr>
              <a:t>ingen</a:t>
            </a:r>
            <a:r>
              <a:rPr lang="sv-SE" sz="2200" b="1" dirty="0" smtClean="0">
                <a:sym typeface="Wingdings" panose="05000000000000000000" pitchFamily="2" charset="2"/>
              </a:rPr>
              <a:t> av dagens U21 kommer från icke-bridgespelande föräldrar)</a:t>
            </a:r>
            <a:endParaRPr lang="sv-SE" sz="2200" b="1" dirty="0">
              <a:sym typeface="Wingdings" panose="05000000000000000000" pitchFamily="2" charset="2"/>
            </a:endParaRP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867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SVENSK BRIDGE – Varför har antalet juniorer minskat?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1260" y="1326171"/>
            <a:ext cx="81017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/>
              <a:t>”De har annat att tänka på”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 smtClean="0"/>
              <a:t>”Skolan är mer krävande idag än förr”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 smtClean="0"/>
              <a:t>”Dataspelen konkurrerar ut oss”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 smtClean="0"/>
              <a:t>”Bridge har inte god image bland unga”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 smtClean="0"/>
              <a:t>”De som ska göra jobbet, klubbarna, gör det inte”</a:t>
            </a:r>
          </a:p>
          <a:p>
            <a:endParaRPr lang="sv-SE" sz="2400" b="1" dirty="0"/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1026" name="Picture 2" descr="C:\Bilder\2016 juniorläger 2\2016-04-02 12.56.31 (2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7279" y="3469640"/>
            <a:ext cx="3278293" cy="245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042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SVENSK BRIDGE – Vad tycker vi?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1260" y="1143291"/>
            <a:ext cx="810174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/>
              <a:t>”De har annat att tänka på” – ”Skolan är mer krävande idag än förr”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2400" b="1" dirty="0"/>
              <a:t>Vi tror inte skolan i sig är mer krävande idag. Men ung-domar får kanske fler sidointressen till skolan tidigare?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2400" b="1" dirty="0" smtClean="0"/>
              <a:t>Kanske ska man ändra åldersinriktning om den tidigare högstadie-rekryteringsbasen inte är lika villig?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 smtClean="0"/>
              <a:t>”Dataspelen konkurrerar ut oss”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2400" b="1" dirty="0" smtClean="0"/>
              <a:t>Möjligen. Kanske tänker ungdomar på annat sätt än förr? Borde vi då inte försöka lära oss </a:t>
            </a:r>
            <a:r>
              <a:rPr lang="sv-SE" sz="2400" b="1" u="sng" dirty="0" smtClean="0"/>
              <a:t>hur </a:t>
            </a:r>
            <a:r>
              <a:rPr lang="sv-SE" sz="2400" b="1" dirty="0" smtClean="0"/>
              <a:t>de tänker?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 smtClean="0"/>
              <a:t>”Bridge har inte god image bland unga”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2400" b="1" dirty="0" smtClean="0"/>
              <a:t>Så vad gör vi för att ändra på det?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 smtClean="0"/>
              <a:t>”De som ska göra jobbet, klubbarna, gör det inte”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2400" b="1" dirty="0" smtClean="0"/>
              <a:t>Kan verkligen klubbarna hantera en uthållig process med alla komponenter? Det tror vi bara delvis på !</a:t>
            </a: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189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SVENSK BRIDGE – Vad tycker vi?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1260" y="1326171"/>
            <a:ext cx="8101745" cy="1667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 smtClean="0"/>
              <a:t>Juniorerna till SBF: ”Låt oss förutsättningslöst diskutera hur vi kan ändra situationen! Kanske hittar vi gemensamt ett sätt att vända trenden?”</a:t>
            </a:r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sv-SE" sz="2200" b="1" dirty="0">
              <a:sym typeface="Wingdings" panose="05000000000000000000" pitchFamily="2" charset="2"/>
            </a:endParaRP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9" name="AutoShape 2" descr="Image result for cartoon reach out a hand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60" y="2993294"/>
            <a:ext cx="2406746" cy="2406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62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SVENSK BRIDGE – Den onda cirkeln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1260" y="1326171"/>
            <a:ext cx="8101745" cy="5760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/>
              <a:t>Klubbarna måste ansvara för juniorverksamheten (rekrytering, utbildning, kvarhållande)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/>
              <a:t>Spelarprofilen blir allt äldre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/>
              <a:t>Ungdomar blir inte hänryckta av att de enda som rekryterar och utbildar är pensionärer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/>
              <a:t>De allt äldre klubbspelarna orkar inte, trots ibland intresse, att bibehålla uthålligheten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/>
              <a:t>När ungdomar som rekryterats och utbildats kommer till klubben är näst yngsta spelaren 60+, de flesta över 70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/>
              <a:t>Ungdomarna tröttnar på att aldrig möta jämnåriga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sv-SE" sz="2400" b="1" dirty="0" smtClean="0"/>
              <a:t>Spelarprofilen blir allt äldre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sv-SE" sz="2400" b="1" dirty="0" smtClean="0"/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sv-SE" sz="2200" b="1" dirty="0">
              <a:sym typeface="Wingdings" panose="05000000000000000000" pitchFamily="2" charset="2"/>
            </a:endParaRP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9" name="Oval 8"/>
          <p:cNvSpPr/>
          <p:nvPr/>
        </p:nvSpPr>
        <p:spPr>
          <a:xfrm>
            <a:off x="155575" y="2296160"/>
            <a:ext cx="365685" cy="37947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Down Arrow 10"/>
          <p:cNvSpPr/>
          <p:nvPr/>
        </p:nvSpPr>
        <p:spPr>
          <a:xfrm>
            <a:off x="445135" y="3997960"/>
            <a:ext cx="152400" cy="39116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Up Arrow 11"/>
          <p:cNvSpPr/>
          <p:nvPr/>
        </p:nvSpPr>
        <p:spPr>
          <a:xfrm>
            <a:off x="86360" y="3997960"/>
            <a:ext cx="142240" cy="391160"/>
          </a:xfrm>
          <a:prstGeom prst="up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1585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9388"/>
            <a:ext cx="8229600" cy="664145"/>
          </a:xfrm>
        </p:spPr>
        <p:txBody>
          <a:bodyPr>
            <a:normAutofit/>
          </a:bodyPr>
          <a:lstStyle/>
          <a:p>
            <a:pPr algn="l"/>
            <a:r>
              <a:rPr lang="sv-SE" sz="2800" b="1" dirty="0" smtClean="0"/>
              <a:t>SVENSK BRIDGE – Handlingsalternativ</a:t>
            </a:r>
            <a:endParaRPr lang="sv-SE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1260" y="1326171"/>
            <a:ext cx="8101745" cy="466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000"/>
              </a:spcBef>
              <a:buFont typeface="+mj-lt"/>
              <a:buAutoNum type="arabicPeriod"/>
            </a:pPr>
            <a:r>
              <a:rPr lang="sv-SE" sz="2400" b="1" dirty="0" smtClean="0"/>
              <a:t>Bibehålla dagens strategi. Det är ändå för svårt att få tag i och behålla juniorer. De som kommer kommer ändå. Att göra något radikalt är för resurskrävande och för dyrt.</a:t>
            </a:r>
          </a:p>
          <a:p>
            <a:pPr marL="457200" indent="-457200">
              <a:spcBef>
                <a:spcPts val="1000"/>
              </a:spcBef>
              <a:buFont typeface="+mj-lt"/>
              <a:buAutoNum type="arabicPeriod"/>
            </a:pPr>
            <a:r>
              <a:rPr lang="sv-SE" sz="2400" b="1" dirty="0" smtClean="0"/>
              <a:t>Utvärdera att göra något helt nytt och inte minst lära av de nationer som faktiskt lyckats bryta den nedåtgående trenden som under lång tid präglat hela världens juniorbridge.</a:t>
            </a:r>
          </a:p>
          <a:p>
            <a:pPr marL="457200" indent="-457200">
              <a:spcBef>
                <a:spcPts val="1000"/>
              </a:spcBef>
              <a:buFont typeface="+mj-lt"/>
              <a:buAutoNum type="arabicPeriod"/>
            </a:pPr>
            <a:endParaRPr lang="sv-SE" sz="2400" b="1" dirty="0"/>
          </a:p>
          <a:p>
            <a:pPr>
              <a:spcBef>
                <a:spcPts val="1000"/>
              </a:spcBef>
            </a:pPr>
            <a:r>
              <a:rPr lang="sv-SE" sz="2400" b="1" dirty="0" smtClean="0"/>
              <a:t>Juniorerna: Utred alternativ 2! Det behövs då en förutsättningslös diskussion och en hel strategi, </a:t>
            </a:r>
          </a:p>
          <a:p>
            <a:r>
              <a:rPr lang="sv-SE" sz="2400" b="1" dirty="0" smtClean="0"/>
              <a:t>inte små kosmetiska ändringar!</a:t>
            </a:r>
            <a:endParaRPr lang="sv-SE" sz="2200" b="1" dirty="0">
              <a:sym typeface="Wingdings" panose="05000000000000000000" pitchFamily="2" charset="2"/>
            </a:endParaRPr>
          </a:p>
        </p:txBody>
      </p:sp>
      <p:sp>
        <p:nvSpPr>
          <p:cNvPr id="4" name="AutoShape 2" descr="Image result for LAKE CARTO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" name="AutoShape 4" descr="Image result for LAKE CARTOO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Image result for LAKE CARTO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7" name="AutoShape 8" descr="Image result for LAKE CARTO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10" descr="Image result for LAKE CARTOON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" name="AutoShape 2" descr="Image result for cartoon of focu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3843" y="4033520"/>
            <a:ext cx="2160954" cy="208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10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22203</TotalTime>
  <Words>1066</Words>
  <Application>Microsoft Office PowerPoint</Application>
  <PresentationFormat>On-screen Show (4:3)</PresentationFormat>
  <Paragraphs>93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JUNIORER -  FINNS DOM? Diskussion</vt:lpstr>
      <vt:lpstr>PowerPoint Presentation</vt:lpstr>
      <vt:lpstr>HUR SER SITUATIONEN UT – OCH HUR KOM VI DIT ?</vt:lpstr>
      <vt:lpstr>SVENSK BRIDGE – DAGENS LÄGE</vt:lpstr>
      <vt:lpstr>SVENSK BRIDGE – Varför har antalet juniorer minskat?</vt:lpstr>
      <vt:lpstr>SVENSK BRIDGE – Vad tycker vi?</vt:lpstr>
      <vt:lpstr>SVENSK BRIDGE – Vad tycker vi?</vt:lpstr>
      <vt:lpstr>SVENSK BRIDGE – Den onda cirkeln</vt:lpstr>
      <vt:lpstr>SVENSK BRIDGE – Handlingsalternativ</vt:lpstr>
      <vt:lpstr>SVENSK BRIDGE – Hur bör man gå framåt?</vt:lpstr>
      <vt:lpstr>SVENSK BRIDGE – Några områden att belysa</vt:lpstr>
      <vt:lpstr>SVENSK BRIDGE – Totalkonceptsprincipen</vt:lpstr>
      <vt:lpstr>SVENSK BRIDGE – viktigt att ta med sig...</vt:lpstr>
      <vt:lpstr>SVENSK BRIDGE – några uppslag (inbördes oberoende)</vt:lpstr>
      <vt:lpstr>SVENSK BRIDGE – viktigt!</vt:lpstr>
    </vt:vector>
  </TitlesOfParts>
  <Company>HeidelbergCement AG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Fuglaas, Geir</dc:creator>
  <cp:lastModifiedBy>Martin</cp:lastModifiedBy>
  <cp:revision>479</cp:revision>
  <cp:lastPrinted>2016-05-20T12:14:09Z</cp:lastPrinted>
  <dcterms:created xsi:type="dcterms:W3CDTF">2015-02-19T12:54:41Z</dcterms:created>
  <dcterms:modified xsi:type="dcterms:W3CDTF">2016-05-20T15:08:24Z</dcterms:modified>
</cp:coreProperties>
</file>