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tiff" ContentType="image/tif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7" r:id="rId2"/>
    <p:sldId id="424" r:id="rId3"/>
    <p:sldId id="437" r:id="rId4"/>
    <p:sldId id="450" r:id="rId5"/>
    <p:sldId id="448" r:id="rId6"/>
    <p:sldId id="427" r:id="rId7"/>
    <p:sldId id="442" r:id="rId8"/>
    <p:sldId id="443" r:id="rId9"/>
    <p:sldId id="430" r:id="rId10"/>
    <p:sldId id="444" r:id="rId11"/>
    <p:sldId id="445" r:id="rId12"/>
    <p:sldId id="431" r:id="rId13"/>
    <p:sldId id="441" r:id="rId14"/>
    <p:sldId id="446" r:id="rId15"/>
    <p:sldId id="447" r:id="rId16"/>
    <p:sldId id="433" r:id="rId17"/>
    <p:sldId id="451" r:id="rId18"/>
    <p:sldId id="434" r:id="rId19"/>
    <p:sldId id="435" r:id="rId20"/>
    <p:sldId id="440" r:id="rId21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9B38"/>
    <a:srgbClr val="DA2CB9"/>
    <a:srgbClr val="FB9D05"/>
    <a:srgbClr val="BA52A9"/>
    <a:srgbClr val="CCECFF"/>
    <a:srgbClr val="FFFFFF"/>
    <a:srgbClr val="60CF3D"/>
    <a:srgbClr val="16D6F6"/>
    <a:srgbClr val="D9E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171" y="350"/>
      </p:cViewPr>
      <p:guideLst>
        <p:guide orient="horz" pos="3474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9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3C50B510-0183-48CF-A083-61BDE36E6C65}" type="datetimeFigureOut">
              <a:rPr lang="sv-SE" smtClean="0"/>
              <a:t>2016-09-04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C336A5B9-582F-4404-AA0C-22D5EDABC5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584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506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Prez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84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200" y="6356350"/>
            <a:ext cx="2895600" cy="365125"/>
          </a:xfrm>
        </p:spPr>
        <p:txBody>
          <a:bodyPr/>
          <a:lstStyle/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7800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506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157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493500" y="635634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/>
              <a:t>Juniorlådan</a:t>
            </a:r>
            <a:r>
              <a:rPr lang="en-GB" dirty="0" smtClean="0"/>
              <a:t> </a:t>
            </a:r>
            <a:r>
              <a:rPr lang="en-GB" dirty="0" err="1" smtClean="0"/>
              <a:t>Distriktsträff</a:t>
            </a:r>
            <a:r>
              <a:rPr lang="en-GB" dirty="0" smtClean="0"/>
              <a:t> SBF 160903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308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11175" y="6327474"/>
            <a:ext cx="2895600" cy="365125"/>
          </a:xfrm>
        </p:spPr>
        <p:txBody>
          <a:bodyPr/>
          <a:lstStyle/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080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D258-B91D-4319-A9F4-E56FE73ACA1B}" type="datetime1">
              <a:rPr lang="en-GB" smtClean="0"/>
              <a:t>04/09/2016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Prez AF 150311 / ML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A7B71-AF40-4AC9-8A66-A78FF79C4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28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1.docx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if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853153" y="1266011"/>
            <a:ext cx="5623412" cy="1058089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anchor="t">
            <a:noAutofit/>
          </a:bodyPr>
          <a:lstStyle/>
          <a:p>
            <a:pPr eaLnBrk="1" hangingPunct="1"/>
            <a:r>
              <a:rPr lang="en-US" sz="4800" dirty="0" smtClean="0"/>
              <a:t>JUNIORLÅDAN 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190866" y="3346375"/>
            <a:ext cx="4383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Distriktsträffen 3 september 2016</a:t>
            </a:r>
            <a:endParaRPr lang="sv-SE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16" y="219934"/>
            <a:ext cx="2851598" cy="6849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428" y="5361470"/>
            <a:ext cx="1349447" cy="1146908"/>
          </a:xfrm>
          <a:prstGeom prst="rect">
            <a:avLst/>
          </a:prstGeom>
        </p:spPr>
      </p:pic>
      <p:pic>
        <p:nvPicPr>
          <p:cNvPr id="1026" name="Picture 2" descr="Bildresultat för CARTOON OF MAGICAL BO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16" y="4124698"/>
            <a:ext cx="2095500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94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HUR MÖTER VI UNGDOMARNA 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Vi har hittills fokuserat på skolan – kanske finns andra forum?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Inkörsport i högstadium (”Elevens val” eller tidigare)?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Fritidsgård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Annat?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Bör vara en flerstegsraket:</a:t>
            </a:r>
          </a:p>
          <a:p>
            <a:pPr marL="8001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b="1" dirty="0" smtClean="0"/>
              <a:t>PR – exempelvis i tidning (lokaltv en möjlighet?)</a:t>
            </a:r>
          </a:p>
          <a:p>
            <a:pPr marL="8001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b="1" dirty="0" smtClean="0"/>
              <a:t>Monter eller affischer ? Någon som förklarar?</a:t>
            </a:r>
          </a:p>
          <a:p>
            <a:pPr marL="8001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b="1" dirty="0" smtClean="0"/>
              <a:t>Samlingsaktivitet, helst med unga spelare – gärna våra världsmästare med.</a:t>
            </a:r>
          </a:p>
          <a:p>
            <a:pPr marL="8001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b="1" dirty="0" smtClean="0"/>
              <a:t>Snabb intro till minibridge, helst i tävlingsformat med symboliska priser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175" y="4796971"/>
            <a:ext cx="2588692" cy="1781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1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KURSPLAN OCH KURSUPPLÄGG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sv-SE" sz="2400" b="1" dirty="0" smtClean="0"/>
              <a:t>De råd vi praktiskt taget alltid får är: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Ha en gemensam kursplan och gemensamt kursmaterial för alla ! 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Fokusera på minibridge – länge !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Gör alla lektioner till någon form av (”snäll”) tävling !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Se till att eleverna kan öva eller spela mellan lektionerna så att intresset upprätthålls. En enkel app?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sv-SE" sz="2200" b="1" dirty="0" smtClean="0"/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sv-SE" sz="2200" b="1" dirty="0" smtClean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5" y="3814032"/>
            <a:ext cx="3638550" cy="255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61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UTBILDNINGSFRÅGOR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143291"/>
            <a:ext cx="8101745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Vi behöver ge alla som är villiga att ställa upp som lärare en trygghet i sin roll!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En gemensam syn på pedagogik samtidigt med ett gemensamt material kan ge oss bättre garanti om konsekvens.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Själva utbildningstillfället är en bra möjlighet att träffa andra lika-sinnade och utbyta erfarenheter och tips.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v-SE" sz="2200" b="1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Vi bör även utbilda oss i klubbarna inför mottagande av juniorerna efter kursen – kanske kommer de ner på ”kul” mitt under terminen: är vi då redo att ta emot dem?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Ett av våra mål måste vara att ungdomarna blir medlemmar och klubbspelare!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8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895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MÖJLIG TIDPLAN FÖR PROJEKTET </a:t>
            </a:r>
            <a:endParaRPr lang="sv-SE" sz="2800" b="1" dirty="0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404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AutoShape 2" descr="Image result for cartoon reach out a hand"/>
          <p:cNvSpPr>
            <a:spLocks noChangeAspect="1" noChangeArrowheads="1"/>
          </p:cNvSpPr>
          <p:nvPr/>
        </p:nvSpPr>
        <p:spPr bwMode="auto">
          <a:xfrm>
            <a:off x="1069975" y="76644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262565" y="2771199"/>
            <a:ext cx="8648699" cy="7620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9999">
                <a:srgbClr val="FFC000"/>
              </a:gs>
              <a:gs pos="70000">
                <a:srgbClr val="00B0F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4" name="Straight Connector 13"/>
          <p:cNvCxnSpPr/>
          <p:nvPr/>
        </p:nvCxnSpPr>
        <p:spPr>
          <a:xfrm>
            <a:off x="973138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87513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11413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35313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49688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36600" y="2465625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1/10</a:t>
            </a:r>
            <a:endParaRPr lang="sv-SE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1412875" y="2475150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1/11</a:t>
            </a:r>
            <a:endParaRPr lang="sv-SE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2155825" y="2475150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1/12</a:t>
            </a:r>
            <a:endParaRPr lang="sv-SE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2917825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1/1</a:t>
            </a:r>
            <a:endParaRPr lang="sv-SE" sz="12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3135313" y="2768282"/>
            <a:ext cx="16952" cy="18192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849688" y="2768282"/>
            <a:ext cx="0" cy="75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2" idx="0"/>
            <a:endCxn id="12" idx="2"/>
          </p:cNvCxnSpPr>
          <p:nvPr/>
        </p:nvCxnSpPr>
        <p:spPr>
          <a:xfrm>
            <a:off x="4586915" y="2771199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97488" y="2742624"/>
            <a:ext cx="0" cy="778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011863" y="2752149"/>
            <a:ext cx="0" cy="768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735763" y="2768282"/>
            <a:ext cx="0" cy="75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450138" y="2758757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8174038" y="2752149"/>
            <a:ext cx="0" cy="768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603625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1/2</a:t>
            </a:r>
            <a:endParaRPr lang="sv-SE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4375150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1/3</a:t>
            </a:r>
            <a:endParaRPr lang="sv-SE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5080000" y="2475150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1/4</a:t>
            </a:r>
            <a:endParaRPr lang="sv-SE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5811327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1/5</a:t>
            </a:r>
            <a:endParaRPr lang="sv-SE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6525702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1/6</a:t>
            </a:r>
            <a:endParaRPr lang="sv-SE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7249602" y="2475150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1/7</a:t>
            </a:r>
            <a:endParaRPr lang="sv-SE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7954452" y="2494200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1/8</a:t>
            </a:r>
            <a:endParaRPr lang="sv-SE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8659302" y="2484675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1/9</a:t>
            </a:r>
            <a:endParaRPr lang="sv-SE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22225" y="2475150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3/9</a:t>
            </a:r>
            <a:endParaRPr lang="sv-SE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423298" y="3758882"/>
            <a:ext cx="173252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Bilda projektgrupp</a:t>
            </a:r>
          </a:p>
          <a:p>
            <a:pPr marL="85725" indent="-85725">
              <a:buFontTx/>
              <a:buChar char="-"/>
            </a:pPr>
            <a:r>
              <a:rPr lang="sv-SE" sz="1400" dirty="0" smtClean="0"/>
              <a:t>Klargöra resurser</a:t>
            </a:r>
          </a:p>
          <a:p>
            <a:pPr marL="85725" indent="-85725">
              <a:buFontTx/>
              <a:buChar char="-"/>
            </a:pPr>
            <a:r>
              <a:rPr lang="sv-SE" sz="1400" dirty="0" smtClean="0"/>
              <a:t>Välja orter för sats-ning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0425" y="1282382"/>
            <a:ext cx="173252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Möjlig utbildnings-helg och info från Danmark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460375" y="3677919"/>
            <a:ext cx="195103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5" idx="2"/>
          </p:cNvCxnSpPr>
          <p:nvPr/>
        </p:nvCxnSpPr>
        <p:spPr>
          <a:xfrm>
            <a:off x="1726689" y="2021046"/>
            <a:ext cx="292611" cy="61165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134264" y="1803652"/>
            <a:ext cx="14393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Mediadrive</a:t>
            </a:r>
          </a:p>
          <a:p>
            <a:pPr marL="85725" indent="-85725">
              <a:buFontTx/>
              <a:buChar char="-"/>
            </a:pPr>
            <a:r>
              <a:rPr lang="sv-SE" sz="1400" dirty="0" smtClean="0"/>
              <a:t>Skolkontakter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3238500" y="2465625"/>
            <a:ext cx="77155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804161" y="3712715"/>
            <a:ext cx="116788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Elevens val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971953" y="3608625"/>
            <a:ext cx="77155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128675" y="1794320"/>
            <a:ext cx="216960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Utbildning</a:t>
            </a:r>
          </a:p>
          <a:p>
            <a:pPr marL="85725" indent="-85725">
              <a:buFontTx/>
              <a:buChar char="-"/>
            </a:pPr>
            <a:r>
              <a:rPr lang="sv-SE" sz="1400" dirty="0" smtClean="0"/>
              <a:t>Färdigställande material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297488" y="2458243"/>
            <a:ext cx="235318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565873" y="3974325"/>
            <a:ext cx="216960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Tx/>
              <a:buChar char="-"/>
            </a:pPr>
            <a:r>
              <a:rPr lang="sv-SE" sz="1400" dirty="0" smtClean="0"/>
              <a:t>Start av aktiviteterna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7553325" y="3608625"/>
            <a:ext cx="895350" cy="3657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62565" y="5425757"/>
            <a:ext cx="5949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Anpassning till olika orter och skolval, etc, måste förstås göras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26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MÖJLIG FRAMTIDA STYRNINGSSTRUKTUR</a:t>
            </a:r>
            <a:endParaRPr lang="sv-SE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04939" y="1171575"/>
            <a:ext cx="922240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v-SE" sz="2200" dirty="0" smtClean="0"/>
              <a:t>SBF </a:t>
            </a:r>
          </a:p>
          <a:p>
            <a:r>
              <a:rPr lang="sv-SE" dirty="0" smtClean="0"/>
              <a:t>Styrelse</a:t>
            </a:r>
            <a:endParaRPr lang="sv-SE" dirty="0"/>
          </a:p>
        </p:txBody>
      </p:sp>
      <p:sp>
        <p:nvSpPr>
          <p:cNvPr id="14" name="Oval 13"/>
          <p:cNvSpPr/>
          <p:nvPr/>
        </p:nvSpPr>
        <p:spPr>
          <a:xfrm>
            <a:off x="584200" y="3076575"/>
            <a:ext cx="1627188" cy="676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Distrikt 1</a:t>
            </a:r>
            <a:endParaRPr lang="sv-SE" dirty="0"/>
          </a:p>
        </p:txBody>
      </p:sp>
      <p:sp>
        <p:nvSpPr>
          <p:cNvPr id="15" name="Oval 14"/>
          <p:cNvSpPr/>
          <p:nvPr/>
        </p:nvSpPr>
        <p:spPr>
          <a:xfrm>
            <a:off x="2592388" y="3076575"/>
            <a:ext cx="1619250" cy="676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Distrikt 2</a:t>
            </a:r>
            <a:endParaRPr lang="sv-SE" dirty="0"/>
          </a:p>
        </p:txBody>
      </p:sp>
      <p:sp>
        <p:nvSpPr>
          <p:cNvPr id="16" name="Oval 15"/>
          <p:cNvSpPr/>
          <p:nvPr/>
        </p:nvSpPr>
        <p:spPr>
          <a:xfrm>
            <a:off x="4935538" y="3086100"/>
            <a:ext cx="1619250" cy="676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Distrikt 3</a:t>
            </a:r>
            <a:endParaRPr lang="sv-SE" dirty="0"/>
          </a:p>
        </p:txBody>
      </p:sp>
      <p:sp>
        <p:nvSpPr>
          <p:cNvPr id="17" name="Oval 16"/>
          <p:cNvSpPr/>
          <p:nvPr/>
        </p:nvSpPr>
        <p:spPr>
          <a:xfrm>
            <a:off x="6916737" y="3057524"/>
            <a:ext cx="1597025" cy="676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Distrikt 4</a:t>
            </a:r>
            <a:endParaRPr lang="sv-SE" dirty="0"/>
          </a:p>
        </p:txBody>
      </p:sp>
      <p:sp>
        <p:nvSpPr>
          <p:cNvPr id="20" name="TextBox 19"/>
          <p:cNvSpPr txBox="1"/>
          <p:nvPr/>
        </p:nvSpPr>
        <p:spPr>
          <a:xfrm>
            <a:off x="3935413" y="2228850"/>
            <a:ext cx="1256626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v-SE" b="1" dirty="0" smtClean="0">
                <a:solidFill>
                  <a:srgbClr val="FFFF00"/>
                </a:solidFill>
              </a:rPr>
              <a:t>”LÅDCHEF”</a:t>
            </a:r>
            <a:endParaRPr lang="sv-SE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8050" y="4476750"/>
            <a:ext cx="981231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A</a:t>
            </a:r>
            <a:endParaRPr lang="sv-SE" dirty="0"/>
          </a:p>
        </p:txBody>
      </p:sp>
      <p:sp>
        <p:nvSpPr>
          <p:cNvPr id="22" name="TextBox 21"/>
          <p:cNvSpPr txBox="1"/>
          <p:nvPr/>
        </p:nvSpPr>
        <p:spPr>
          <a:xfrm>
            <a:off x="784225" y="5286375"/>
            <a:ext cx="1228221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 X</a:t>
            </a:r>
            <a:endParaRPr lang="sv-SE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911397" y="4482584"/>
            <a:ext cx="973215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B</a:t>
            </a:r>
            <a:endParaRPr lang="sv-SE" dirty="0"/>
          </a:p>
        </p:txBody>
      </p:sp>
      <p:sp>
        <p:nvSpPr>
          <p:cNvPr id="24" name="TextBox 23"/>
          <p:cNvSpPr txBox="1"/>
          <p:nvPr/>
        </p:nvSpPr>
        <p:spPr>
          <a:xfrm>
            <a:off x="2205698" y="5291554"/>
            <a:ext cx="1221809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 Y</a:t>
            </a:r>
            <a:endParaRPr lang="sv-SE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9907" y="5292387"/>
            <a:ext cx="1218603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 Z</a:t>
            </a:r>
            <a:endParaRPr lang="sv-SE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449731" y="4487823"/>
            <a:ext cx="97161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C</a:t>
            </a:r>
            <a:endParaRPr lang="sv-SE" dirty="0"/>
          </a:p>
        </p:txBody>
      </p:sp>
      <p:sp>
        <p:nvSpPr>
          <p:cNvPr id="27" name="TextBox 26"/>
          <p:cNvSpPr txBox="1"/>
          <p:nvPr/>
        </p:nvSpPr>
        <p:spPr>
          <a:xfrm>
            <a:off x="5583175" y="4489966"/>
            <a:ext cx="990849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D</a:t>
            </a:r>
            <a:endParaRPr lang="sv-SE" dirty="0"/>
          </a:p>
        </p:txBody>
      </p:sp>
      <p:sp>
        <p:nvSpPr>
          <p:cNvPr id="28" name="TextBox 27"/>
          <p:cNvSpPr txBox="1"/>
          <p:nvPr/>
        </p:nvSpPr>
        <p:spPr>
          <a:xfrm>
            <a:off x="6743636" y="4478298"/>
            <a:ext cx="960391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E</a:t>
            </a:r>
            <a:endParaRPr lang="sv-SE" dirty="0"/>
          </a:p>
        </p:txBody>
      </p:sp>
      <p:sp>
        <p:nvSpPr>
          <p:cNvPr id="29" name="TextBox 28"/>
          <p:cNvSpPr txBox="1"/>
          <p:nvPr/>
        </p:nvSpPr>
        <p:spPr>
          <a:xfrm>
            <a:off x="7896224" y="4489966"/>
            <a:ext cx="953979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KLUBB F</a:t>
            </a:r>
            <a:endParaRPr lang="sv-SE" dirty="0"/>
          </a:p>
        </p:txBody>
      </p:sp>
      <p:sp>
        <p:nvSpPr>
          <p:cNvPr id="30" name="TextBox 29"/>
          <p:cNvSpPr txBox="1"/>
          <p:nvPr/>
        </p:nvSpPr>
        <p:spPr>
          <a:xfrm>
            <a:off x="4973873" y="5293220"/>
            <a:ext cx="1241045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 Å</a:t>
            </a:r>
            <a:endParaRPr lang="sv-SE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474204" y="5293220"/>
            <a:ext cx="1194558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Ä</a:t>
            </a:r>
            <a:endParaRPr lang="sv-SE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7750554" y="5297892"/>
            <a:ext cx="1258678" cy="3385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1600" dirty="0" smtClean="0"/>
              <a:t>AKTIVITET  Ö</a:t>
            </a:r>
            <a:endParaRPr lang="sv-SE" sz="1600" dirty="0"/>
          </a:p>
        </p:txBody>
      </p:sp>
      <p:cxnSp>
        <p:nvCxnSpPr>
          <p:cNvPr id="38" name="Straight Arrow Connector 37"/>
          <p:cNvCxnSpPr>
            <a:stCxn id="16" idx="4"/>
            <a:endCxn id="26" idx="0"/>
          </p:cNvCxnSpPr>
          <p:nvPr/>
        </p:nvCxnSpPr>
        <p:spPr>
          <a:xfrm flipH="1">
            <a:off x="4935538" y="3762375"/>
            <a:ext cx="809625" cy="725448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" idx="4"/>
            <a:endCxn id="27" idx="0"/>
          </p:cNvCxnSpPr>
          <p:nvPr/>
        </p:nvCxnSpPr>
        <p:spPr>
          <a:xfrm>
            <a:off x="5745163" y="3762375"/>
            <a:ext cx="333437" cy="727591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7798179" y="3762374"/>
            <a:ext cx="546459" cy="727591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8" idx="0"/>
          </p:cNvCxnSpPr>
          <p:nvPr/>
        </p:nvCxnSpPr>
        <p:spPr>
          <a:xfrm flipH="1">
            <a:off x="7223832" y="3733799"/>
            <a:ext cx="547392" cy="744499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5" idx="4"/>
            <a:endCxn id="23" idx="0"/>
          </p:cNvCxnSpPr>
          <p:nvPr/>
        </p:nvCxnSpPr>
        <p:spPr>
          <a:xfrm flipH="1">
            <a:off x="3398005" y="3752850"/>
            <a:ext cx="4008" cy="729734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21" idx="0"/>
          </p:cNvCxnSpPr>
          <p:nvPr/>
        </p:nvCxnSpPr>
        <p:spPr>
          <a:xfrm>
            <a:off x="1391076" y="3764518"/>
            <a:ext cx="7590" cy="712232"/>
          </a:xfrm>
          <a:prstGeom prst="straightConnector1">
            <a:avLst/>
          </a:prstGeom>
          <a:ln w="57150">
            <a:solidFill>
              <a:srgbClr val="FB9D0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1" idx="2"/>
            <a:endCxn id="22" idx="0"/>
          </p:cNvCxnSpPr>
          <p:nvPr/>
        </p:nvCxnSpPr>
        <p:spPr>
          <a:xfrm flipH="1">
            <a:off x="1398336" y="4846082"/>
            <a:ext cx="330" cy="440293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24" idx="0"/>
          </p:cNvCxnSpPr>
          <p:nvPr/>
        </p:nvCxnSpPr>
        <p:spPr>
          <a:xfrm flipH="1">
            <a:off x="2816603" y="4867124"/>
            <a:ext cx="560842" cy="424430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3" idx="2"/>
            <a:endCxn id="25" idx="0"/>
          </p:cNvCxnSpPr>
          <p:nvPr/>
        </p:nvCxnSpPr>
        <p:spPr>
          <a:xfrm>
            <a:off x="3398005" y="4851916"/>
            <a:ext cx="791204" cy="440471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0" idx="0"/>
          </p:cNvCxnSpPr>
          <p:nvPr/>
        </p:nvCxnSpPr>
        <p:spPr>
          <a:xfrm>
            <a:off x="4917447" y="4845904"/>
            <a:ext cx="676949" cy="447316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30" idx="0"/>
          </p:cNvCxnSpPr>
          <p:nvPr/>
        </p:nvCxnSpPr>
        <p:spPr>
          <a:xfrm flipH="1">
            <a:off x="5594396" y="4867124"/>
            <a:ext cx="484204" cy="426096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31" idx="0"/>
          </p:cNvCxnSpPr>
          <p:nvPr/>
        </p:nvCxnSpPr>
        <p:spPr>
          <a:xfrm flipH="1">
            <a:off x="7071483" y="4867124"/>
            <a:ext cx="152348" cy="426096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32" idx="0"/>
          </p:cNvCxnSpPr>
          <p:nvPr/>
        </p:nvCxnSpPr>
        <p:spPr>
          <a:xfrm>
            <a:off x="7176207" y="4873228"/>
            <a:ext cx="1203686" cy="424664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9" idx="2"/>
            <a:endCxn id="32" idx="0"/>
          </p:cNvCxnSpPr>
          <p:nvPr/>
        </p:nvCxnSpPr>
        <p:spPr>
          <a:xfrm>
            <a:off x="8373214" y="4859298"/>
            <a:ext cx="6679" cy="438594"/>
          </a:xfrm>
          <a:prstGeom prst="straightConnector1">
            <a:avLst/>
          </a:prstGeom>
          <a:ln w="28575">
            <a:solidFill>
              <a:srgbClr val="DA2CB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0" idx="2"/>
          </p:cNvCxnSpPr>
          <p:nvPr/>
        </p:nvCxnSpPr>
        <p:spPr>
          <a:xfrm flipH="1">
            <a:off x="1379617" y="2598182"/>
            <a:ext cx="3184109" cy="38314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0" idx="2"/>
          </p:cNvCxnSpPr>
          <p:nvPr/>
        </p:nvCxnSpPr>
        <p:spPr>
          <a:xfrm flipH="1">
            <a:off x="3560857" y="2598182"/>
            <a:ext cx="1002869" cy="45934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16" idx="0"/>
          </p:cNvCxnSpPr>
          <p:nvPr/>
        </p:nvCxnSpPr>
        <p:spPr>
          <a:xfrm>
            <a:off x="4571139" y="2598182"/>
            <a:ext cx="1174024" cy="48791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20" idx="2"/>
            <a:endCxn id="17" idx="0"/>
          </p:cNvCxnSpPr>
          <p:nvPr/>
        </p:nvCxnSpPr>
        <p:spPr>
          <a:xfrm>
            <a:off x="4563726" y="2598182"/>
            <a:ext cx="3151524" cy="45934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2" idx="2"/>
            <a:endCxn id="20" idx="0"/>
          </p:cNvCxnSpPr>
          <p:nvPr/>
        </p:nvCxnSpPr>
        <p:spPr>
          <a:xfrm flipH="1">
            <a:off x="4563726" y="1879461"/>
            <a:ext cx="2333" cy="349389"/>
          </a:xfrm>
          <a:prstGeom prst="straightConnector1">
            <a:avLst/>
          </a:prstGeom>
          <a:ln w="28575">
            <a:solidFill>
              <a:srgbClr val="C89B3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20" idx="1"/>
          </p:cNvCxnSpPr>
          <p:nvPr/>
        </p:nvCxnSpPr>
        <p:spPr>
          <a:xfrm flipH="1">
            <a:off x="307975" y="2413516"/>
            <a:ext cx="3627438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17500" y="2413516"/>
            <a:ext cx="0" cy="305365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317500" y="5514975"/>
            <a:ext cx="2952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322262" y="4638675"/>
            <a:ext cx="2952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60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MÖJLIG ARBETSFÖRDELNING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135671"/>
            <a:ext cx="8101745" cy="5175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1" dirty="0" smtClean="0"/>
              <a:t>”Låd-chef”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Material (media/PR, intro-, kurs-, uppföljning-)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Samordning av utbildning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Arrangera introduktioner och få till ”unga stjärnor” att medverka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Arrangera (med TK) nationella tävlingar för ungdomar färska/ under utbildning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1" dirty="0" smtClean="0"/>
              <a:t>Distrikt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Samordna lärare i distriktet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Uppföljning med skolor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Stöd och följ upp klubbarna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Regionala aktiviteter för ungdomar (stadsmatch i minibridge, etc, etc)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1" dirty="0" smtClean="0"/>
              <a:t>Klubbar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Få fram personella resurser (mestadels lärare)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Löpande kontakt med skolor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/>
              <a:t>Tillse att aktiviteter finns för bridghungriga ungdomar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sv-SE" b="1" dirty="0" smtClean="0"/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778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FRÅGESTÄLLNINGAR TILL GRUPPERNA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9981"/>
            <a:ext cx="810174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000" b="1" dirty="0" smtClean="0"/>
              <a:t>Sätt upp en ”checklista” på vad en klubb bör förfoga över för att kunna vara med! Hur tillgodoser vi maximal uthållighet? Lista 5-10 åtgärdspunkter!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000" b="1" dirty="0" smtClean="0"/>
              <a:t>Hur kan vi tillse att vi ses som tävlingssport av ungdomarna samtidigt som vi vill fortsätta utveckla trivselaspekten? Lista 5-10 åtgärdspunkter!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000" b="1" dirty="0" smtClean="0"/>
              <a:t>Hur ser ert distrikt och era klubbar på vikten av, och möjligheten till, att få fler juniorer? Nämn 5-10 förbättringsförslag!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000" b="1" dirty="0" smtClean="0"/>
              <a:t>Diskutera samspelsrollen Riks-/Distrikts-/Klubbnivå och rekommendera möjliga förbättringar till givet förslag! Hur många orter är det realistiskt att sätta igång i?</a:t>
            </a:r>
          </a:p>
          <a:p>
            <a:endParaRPr lang="sv-SE" sz="2400" b="1" dirty="0" smtClean="0"/>
          </a:p>
          <a:p>
            <a:r>
              <a:rPr lang="sv-SE" sz="2200" b="1" dirty="0" smtClean="0"/>
              <a:t>Tid: 30 minuter			Plats: anvisas</a:t>
            </a:r>
          </a:p>
          <a:p>
            <a:r>
              <a:rPr lang="sv-SE" sz="2200" b="1" dirty="0" smtClean="0">
                <a:sym typeface="Wingdings" panose="05000000000000000000" pitchFamily="2" charset="2"/>
              </a:rPr>
              <a:t>Utse 1 (2) föredragare som </a:t>
            </a:r>
            <a:r>
              <a:rPr lang="sv-SE" sz="2200" b="1" smtClean="0">
                <a:sym typeface="Wingdings" panose="05000000000000000000" pitchFamily="2" charset="2"/>
              </a:rPr>
              <a:t>leder </a:t>
            </a:r>
            <a:r>
              <a:rPr lang="sv-SE" sz="2200" b="1" smtClean="0">
                <a:sym typeface="Wingdings" panose="05000000000000000000" pitchFamily="2" charset="2"/>
              </a:rPr>
              <a:t>diskussionen </a:t>
            </a:r>
            <a:endParaRPr lang="sv-SE" sz="2200" b="1" dirty="0" smtClean="0"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r>
              <a:rPr lang="sv-SE" sz="2200" b="1" dirty="0" smtClean="0">
                <a:sym typeface="Wingdings" panose="05000000000000000000" pitchFamily="2" charset="2"/>
              </a:rPr>
              <a:t>Syfte: ge nyttiga inspel till projektgruppen</a:t>
            </a:r>
            <a:endParaRPr lang="sv-SE" sz="2200" b="1" dirty="0">
              <a:sym typeface="Wingdings" panose="05000000000000000000" pitchFamily="2" charset="2"/>
            </a:endParaRPr>
          </a:p>
          <a:p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81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GRUPPINDELNING</a:t>
            </a:r>
            <a:endParaRPr lang="sv-SE" sz="28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97374"/>
              </p:ext>
            </p:extLst>
          </p:nvPr>
        </p:nvGraphicFramePr>
        <p:xfrm>
          <a:off x="185738" y="1989138"/>
          <a:ext cx="8772525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Document" r:id="rId4" imgW="8772687" imgH="2879109" progId="Word.Document.12">
                  <p:embed/>
                </p:oleObj>
              </mc:Choice>
              <mc:Fallback>
                <p:oleObj name="Document" r:id="rId4" imgW="8772687" imgH="287910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738" y="1989138"/>
                        <a:ext cx="8772525" cy="287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23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... </a:t>
            </a:r>
            <a:r>
              <a:rPr lang="sv-SE" sz="2800" b="1" dirty="0"/>
              <a:t>o</a:t>
            </a:r>
            <a:r>
              <a:rPr lang="sv-SE" sz="2800" b="1" dirty="0" smtClean="0"/>
              <a:t>ch så till konkret handling...  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sv-SE" sz="2200" b="1" dirty="0" smtClean="0">
                <a:sym typeface="Wingdings" panose="05000000000000000000" pitchFamily="2" charset="2"/>
              </a:rPr>
              <a:t>Följande frågor ställdes i samband med inbjudan till Distriktsträffen: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Vilka resurspersoner kan mobiliseras i ert distrikt med avseende på (främst) följande tre områden:</a:t>
            </a:r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Kontakt med skolledning (idealiskt: skolledare, men även personer med goda kontakter med skolledare är bra)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Kontakt med media (i ”Juniorlådan” ingår att göra PR för ”bridge för ungdomar”)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Bridgelärare (en eller flera som  kan tillse kontinuerlig undervisning)</a:t>
            </a:r>
          </a:p>
          <a:p>
            <a:endParaRPr lang="sv-SE" sz="2200" b="1" dirty="0" smtClean="0">
              <a:sym typeface="Wingdings" panose="05000000000000000000" pitchFamily="2" charset="2"/>
            </a:endParaRPr>
          </a:p>
          <a:p>
            <a:r>
              <a:rPr lang="sv-SE" sz="2200" b="1" dirty="0" smtClean="0">
                <a:sym typeface="Wingdings" panose="05000000000000000000" pitchFamily="2" charset="2"/>
              </a:rPr>
              <a:t>Svaren på dessa frågor bör vara viktig (-aste) grundlag för vilka som bör vara med i Juniorlådan från start!</a:t>
            </a: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669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Vem vill och kan vara med?</a:t>
            </a:r>
            <a:endParaRPr lang="sv-SE" sz="28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94" y="3385184"/>
            <a:ext cx="4058454" cy="282130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07975" y="5821680"/>
            <a:ext cx="4191635" cy="4876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3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Punkter: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247029"/>
            <a:ext cx="8101745" cy="528349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Intro: Varför juniorlådan?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/>
              <a:t>Förväntningar inför dagen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/>
              <a:t>Helhetstänk </a:t>
            </a:r>
            <a:r>
              <a:rPr lang="sv-SE" sz="2000" b="1" dirty="0"/>
              <a:t>– Hur startade vi? – Vad har vi gjort?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Områden / underprojekt i Lådan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Image och insäljning, varför är det viktigt?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Hur möter vi ungdomarna?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Kursplan och material, är det viktigt att köra en enhetlig linje?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Var kan ungdomarna spela? Hur får vi dem till klubbarna?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Utbildningsfrågor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Hur lär vi oss av andra som lyckats?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Tider och resurser,  scenarier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Diskussion i grupper om olika frågor, </a:t>
            </a:r>
          </a:p>
          <a:p>
            <a:r>
              <a:rPr lang="sv-SE" sz="2400" b="1" dirty="0">
                <a:sym typeface="Wingdings" panose="05000000000000000000" pitchFamily="2" charset="2"/>
              </a:rPr>
              <a:t> </a:t>
            </a:r>
            <a:r>
              <a:rPr lang="sv-SE" sz="2400" b="1" dirty="0" smtClean="0">
                <a:sym typeface="Wingdings" panose="05000000000000000000" pitchFamily="2" charset="2"/>
              </a:rPr>
              <a:t>    diskussion med alla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Beslut om vidaregång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527" y="4635136"/>
            <a:ext cx="2354385" cy="194798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 rot="20784062">
            <a:off x="7945120" y="5349240"/>
            <a:ext cx="677885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AutoShape 2" descr="Bildresultat för CARTOON OF card play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3" name="AutoShape 4" descr="Bildresultat för CARTOON OF card play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768"/>
          <a:stretch/>
        </p:blipFill>
        <p:spPr>
          <a:xfrm>
            <a:off x="6015037" y="160338"/>
            <a:ext cx="2773363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1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Tack för denna gång!</a:t>
            </a:r>
            <a:endParaRPr lang="sv-SE" sz="28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122" name="Picture 2" descr="C:\Bilder\2016 juniorläger 2\2016-04-02 17.11.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04" y="3034983"/>
            <a:ext cx="4392074" cy="316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83" y="3181838"/>
            <a:ext cx="2440354" cy="217072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13040" y="2717800"/>
            <a:ext cx="1098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OBS! Läsk</a:t>
            </a:r>
            <a:endParaRPr lang="sv-SE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8291537" y="3087132"/>
            <a:ext cx="293663" cy="2555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54040" y="5882640"/>
            <a:ext cx="253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TACK FÖR ORDET !</a:t>
            </a:r>
            <a:endParaRPr lang="sv-SE" sz="24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343" y="226695"/>
            <a:ext cx="3163277" cy="236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34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PROJEKTTEAM OCH UTMANINGAR SOMMAREN 2016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1740" y="1325361"/>
            <a:ext cx="8101745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Presentation för SBFs styrelse 21 maj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En första ”sommar-projektgrupp” bildades med: Suzanne Lemborn, Katt Midskog, Erika Rodin, Ida Grönkvist, Calle Ragnarsson, Janne Malmström, Simon Hult och Martin Löfgren. Uppdrag: presentera preliminära slutsatser och rekommendationer för behandling på Distriktsträffen 3/9.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Första möte 11 juni, uppföljning under Örebrofestivalen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Projektet delades in i underprojekt: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Image / PR / Insäljning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Intro – hur möter vi ungdomarna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Kursplan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Material (kursmtrl, mtrl för kringliggande aktiviteter)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Klubb och kursledning, utbildning, ta hand om ”utbildade” ungdomar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Benchmark: vad kan vi lära av andra?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Så här långt kan vi konstatera: detta är SVÅRT! Under sommaren har vi ”bara” kommit till några första slutsatser och rekommendationer.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Nu lämnar vi över till SBF för att gå vidare i projektet!</a:t>
            </a:r>
            <a:endParaRPr lang="sv-SE" sz="20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6593204" y="426720"/>
            <a:ext cx="2425066" cy="300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048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(VÅRA) MÅLSÄTTNINGAR FÖR HELGEN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1740" y="1325361"/>
            <a:ext cx="810174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300" b="1" dirty="0" smtClean="0"/>
              <a:t>Förmedla vad tankarna med Juniorlådan är 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300" b="1" dirty="0" smtClean="0"/>
              <a:t>Förankra projektet i distrikten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300" b="1" dirty="0" smtClean="0">
                <a:sym typeface="Wingdings" panose="05000000000000000000" pitchFamily="2" charset="2"/>
              </a:rPr>
              <a:t>Finna platser för uppstart 2017 (ht)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300" b="1" dirty="0" smtClean="0">
                <a:sym typeface="Wingdings" panose="05000000000000000000" pitchFamily="2" charset="2"/>
              </a:rPr>
              <a:t>Diskutera viktiga problemställningar (grupp)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Projektgrupp och projektstruktur?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Hur många platser startar vi upp?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Vilka är möjliga målgrupper?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Vad bör vi på klubbnivå förbättra oss på för att ta hand om ungdomar?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300" b="1" dirty="0" smtClean="0">
                <a:sym typeface="Wingdings" panose="05000000000000000000" pitchFamily="2" charset="2"/>
              </a:rPr>
              <a:t>Bestämma vidaregång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Hur ser projektgruppen ut?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Vad tar vi som distriktsrepresentanter med oss hem, diskuterar och ger feedback till projektgruppen – och när?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Hur sköts kommunikation och ”intern PR” (hemsida, utskick?)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b="1" dirty="0" smtClean="0">
                <a:sym typeface="Wingdings" panose="05000000000000000000" pitchFamily="2" charset="2"/>
              </a:rPr>
              <a:t>Vilka orter kan sätta igång verksamhet hösten 2017 och då även ingå i projektet (jämför punkter utsända före Distriktsträffen)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sv-SE" sz="20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204" y="489923"/>
            <a:ext cx="2390775" cy="167087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593204" y="426720"/>
            <a:ext cx="2425066" cy="300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3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VARFÖR ”JUNIORLÅDAN” 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306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b="1" dirty="0" smtClean="0"/>
              <a:t>Trots ökat antal medlemmar i SBF så gäller det inte juniorer.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b="1" dirty="0" smtClean="0"/>
              <a:t>Minskat antal juniorer är en trend som setts i stort sett i hela världen.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Men: på senare år har några lyckats vända trenden (ex vis Israel, Polen, Holland)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Många har jobbat mycket hårt med juniorrekrytering och –utbildning. Men jobbet är ofta i motvind och när en eldsjäl inte orkar längre är det stor risk att aktiviteterna ”dör ut”.</a:t>
            </a:r>
          </a:p>
          <a:p>
            <a:pPr>
              <a:spcBef>
                <a:spcPts val="1000"/>
              </a:spcBef>
            </a:pPr>
            <a:endParaRPr lang="sv-SE" sz="20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TextBox 8"/>
          <p:cNvSpPr txBox="1"/>
          <p:nvPr/>
        </p:nvSpPr>
        <p:spPr>
          <a:xfrm>
            <a:off x="508561" y="3922053"/>
            <a:ext cx="6641539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>
                <a:sym typeface="Wingdings" panose="05000000000000000000" pitchFamily="2" charset="2"/>
              </a:rPr>
              <a:t>Vi tror att en förutsättning är att analysera hela </a:t>
            </a:r>
            <a:r>
              <a:rPr lang="sv-SE" sz="2000" b="1" dirty="0" smtClean="0">
                <a:sym typeface="Wingdings" panose="05000000000000000000" pitchFamily="2" charset="2"/>
              </a:rPr>
              <a:t>kedjan och förbättra oss på varje del. Dessutom måste vi få en bättre fungerande stödapparat och uppföljning till dem som engagerar sig i ungdomarna.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000" b="1" dirty="0" smtClean="0">
                <a:sym typeface="Wingdings" panose="05000000000000000000" pitchFamily="2" charset="2"/>
              </a:rPr>
              <a:t>Vi anser att få fler juniorer är en </a:t>
            </a:r>
            <a:r>
              <a:rPr lang="sv-SE" sz="2000" b="1" i="1" u="sng" dirty="0" smtClean="0">
                <a:sym typeface="Wingdings" panose="05000000000000000000" pitchFamily="2" charset="2"/>
              </a:rPr>
              <a:t>överlevnadsfråga</a:t>
            </a:r>
            <a:r>
              <a:rPr lang="sv-SE" sz="2000" dirty="0" smtClean="0">
                <a:sym typeface="Wingdings" panose="05000000000000000000" pitchFamily="2" charset="2"/>
              </a:rPr>
              <a:t> </a:t>
            </a:r>
            <a:r>
              <a:rPr lang="sv-SE" sz="2000" b="1" dirty="0" smtClean="0">
                <a:sym typeface="Wingdings" panose="05000000000000000000" pitchFamily="2" charset="2"/>
              </a:rPr>
              <a:t>för bridgen – Juniorlådan kommer enligt vår uppfattning bara att lyckas om vi alla tror och förstår att detta är viktigt!!</a:t>
            </a:r>
            <a:endParaRPr lang="sv-SE" sz="2000" b="1" dirty="0">
              <a:sym typeface="Wingdings" panose="05000000000000000000" pitchFamily="2" charset="2"/>
            </a:endParaRPr>
          </a:p>
          <a:p>
            <a:endParaRPr lang="sv-SE" sz="20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376" y="4909984"/>
            <a:ext cx="1518191" cy="166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3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JUNIORLÅDAN – ”HELHETSTÄNK”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368740" cy="4821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/>
              <a:t>Vi har många som är eller kan bli kvalificerade bridgelärare!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 har många som har möjlighet att komma i kontakt med ungdomar!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 har flera unga ”stjärnor” som gärna hjälper till med rekrytering!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 har medlemmar som har goda kontakter med media!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 har tillgång till bra material!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Vi har många duktiga klubbledare!</a:t>
            </a:r>
          </a:p>
          <a:p>
            <a:pPr>
              <a:spcBef>
                <a:spcPts val="600"/>
              </a:spcBef>
            </a:pPr>
            <a:endParaRPr lang="sv-SE" sz="2200" b="1" dirty="0"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r>
              <a:rPr lang="sv-SE" sz="2100" b="1" dirty="0" smtClean="0">
                <a:sym typeface="Wingdings" panose="05000000000000000000" pitchFamily="2" charset="2"/>
              </a:rPr>
              <a:t>Vi tror att endast om vi ”attackerar” alla dessa områden och förbättrar oss kan vi lyckas ordentligt; lite tillspetsat: ”allt-eller-inget”.</a:t>
            </a:r>
            <a:endParaRPr lang="sv-SE" sz="2100" b="1" dirty="0">
              <a:sym typeface="Wingdings" panose="05000000000000000000" pitchFamily="2" charset="2"/>
            </a:endParaRPr>
          </a:p>
          <a:p>
            <a:pPr>
              <a:spcBef>
                <a:spcPts val="1000"/>
              </a:spcBef>
            </a:pPr>
            <a:r>
              <a:rPr lang="sv-SE" sz="2100" b="1" dirty="0" smtClean="0">
                <a:sym typeface="Wingdings" panose="05000000000000000000" pitchFamily="2" charset="2"/>
              </a:rPr>
              <a:t>Därför behöver vi en bra stödapparat och koordination, men också aktivitet på det lokala planet!</a:t>
            </a:r>
            <a:endParaRPr lang="sv-SE" sz="21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6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JUNIORLÅDAN – UTHÅLLIGHET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368740" cy="157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För en kontinuerlig juniorsatsning behövs uthållighet. Det behövs såväl många människor som andra resurser.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Hur skapar vi de resurser och den stämning som krävs för att få denna uthållighet?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350" y="4487862"/>
            <a:ext cx="3003550" cy="220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7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IMAGE – VARFÖR ÄR DET VIKTIGT?</a:t>
            </a:r>
            <a:endParaRPr lang="sv-SE" sz="28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73088" y="1422400"/>
            <a:ext cx="22527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SKOLA </a:t>
            </a:r>
            <a:r>
              <a:rPr lang="sv-SE" smtClean="0"/>
              <a:t>/ INSTITUTION</a:t>
            </a:r>
            <a:endParaRPr lang="sv-SE" dirty="0"/>
          </a:p>
        </p:txBody>
      </p:sp>
      <p:sp>
        <p:nvSpPr>
          <p:cNvPr id="12" name="TextBox 11"/>
          <p:cNvSpPr txBox="1"/>
          <p:nvPr/>
        </p:nvSpPr>
        <p:spPr>
          <a:xfrm>
            <a:off x="3878263" y="1430298"/>
            <a:ext cx="13223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sv-SE" dirty="0"/>
              <a:t>FÖRÄLDRAR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0663" y="1430298"/>
            <a:ext cx="11272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sv-SE" dirty="0"/>
              <a:t>JUNIORER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088" y="2044700"/>
            <a:ext cx="26501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Bra för ungdomarna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Stör inte andra aktiv.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Snabbt-billigt-lätt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Andra skolledare ger positiv feedback</a:t>
            </a:r>
            <a:endParaRPr lang="sv-SE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621088" y="2044700"/>
            <a:ext cx="2576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Bra för skolresultat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Social aktivitet, fostrar lagtänk och hänsyn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0488" y="2044699"/>
            <a:ext cx="25765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”Cool”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Tävlingsaktivitet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Kompisar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Bra för skolresultat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73088" y="3701316"/>
            <a:ext cx="8150225" cy="265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000" dirty="0" smtClean="0"/>
              <a:t>För att vi ska uppmärksammas och för att skolor (eller andra institutioner) ska vilja ta emot oss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000" dirty="0" smtClean="0"/>
              <a:t>För att föräldrarna ska tycka det är OK att deras ungdomar deltar och senare spelar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000" dirty="0" smtClean="0"/>
              <a:t>För att få eleverna att  nappa (eller ens lyssna på info!)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dirty="0"/>
          </a:p>
          <a:p>
            <a:pPr>
              <a:spcBef>
                <a:spcPts val="1000"/>
              </a:spcBef>
            </a:pPr>
            <a:r>
              <a:rPr lang="sv-SE" sz="2000" dirty="0" smtClean="0">
                <a:sym typeface="Wingdings" panose="05000000000000000000" pitchFamily="2" charset="2"/>
              </a:rPr>
              <a:t> Så måste vi bli ännu bättre på att förmedla hur vi vill ses av de olika intressegrupperna!</a:t>
            </a:r>
            <a:endParaRPr lang="sv-SE" sz="2000" dirty="0"/>
          </a:p>
        </p:txBody>
      </p:sp>
      <p:sp>
        <p:nvSpPr>
          <p:cNvPr id="18" name="Down Arrow 17"/>
          <p:cNvSpPr/>
          <p:nvPr/>
        </p:nvSpPr>
        <p:spPr>
          <a:xfrm>
            <a:off x="3721100" y="5346145"/>
            <a:ext cx="355600" cy="3307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35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TÄVLING, TÄVLING, TÄVLING...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Ungdomar är mycket tävlingsinriktade, såväl i fysiska idrotter som i tankesporter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Genom att ständigt ordna bridgeaktiviteterna i tävlingsform kan vi bibehålla intresset längre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Hur kan vi kombinera ungdomarnas tävlingsvilja med den trivselbridge vi ser främjar våra klubbar?</a:t>
            </a:r>
          </a:p>
          <a:p>
            <a:endParaRPr lang="sv-SE" sz="24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93" y="4380230"/>
            <a:ext cx="2160954" cy="208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25400</TotalTime>
  <Words>1473</Words>
  <Application>Microsoft Office PowerPoint</Application>
  <PresentationFormat>On-screen Show (4:3)</PresentationFormat>
  <Paragraphs>192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Document</vt:lpstr>
      <vt:lpstr>JUNIORLÅDAN   </vt:lpstr>
      <vt:lpstr>Punkter:</vt:lpstr>
      <vt:lpstr>PROJEKTTEAM OCH UTMANINGAR SOMMAREN 2016</vt:lpstr>
      <vt:lpstr>(VÅRA) MÅLSÄTTNINGAR FÖR HELGEN</vt:lpstr>
      <vt:lpstr>VARFÖR ”JUNIORLÅDAN” ?</vt:lpstr>
      <vt:lpstr>JUNIORLÅDAN – ”HELHETSTÄNK”</vt:lpstr>
      <vt:lpstr>JUNIORLÅDAN – UTHÅLLIGHET</vt:lpstr>
      <vt:lpstr>IMAGE – VARFÖR ÄR DET VIKTIGT?</vt:lpstr>
      <vt:lpstr>TÄVLING, TÄVLING, TÄVLING...</vt:lpstr>
      <vt:lpstr>HUR MÖTER VI UNGDOMARNA ?</vt:lpstr>
      <vt:lpstr>KURSPLAN OCH KURSUPPLÄGG</vt:lpstr>
      <vt:lpstr>UTBILDNINGSFRÅGOR</vt:lpstr>
      <vt:lpstr>MÖJLIG TIDPLAN FÖR PROJEKTET </vt:lpstr>
      <vt:lpstr>MÖJLIG FRAMTIDA STYRNINGSSTRUKTUR</vt:lpstr>
      <vt:lpstr>MÖJLIG ARBETSFÖRDELNING</vt:lpstr>
      <vt:lpstr>FRÅGESTÄLLNINGAR TILL GRUPPERNA</vt:lpstr>
      <vt:lpstr>GRUPPINDELNING</vt:lpstr>
      <vt:lpstr>... och så till konkret handling...  </vt:lpstr>
      <vt:lpstr>Vem vill och kan vara med?</vt:lpstr>
      <vt:lpstr>Tack för denna gång!</vt:lpstr>
    </vt:vector>
  </TitlesOfParts>
  <Company>HeidelbergCement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Fuglaas, Geir</dc:creator>
  <cp:lastModifiedBy>Martin</cp:lastModifiedBy>
  <cp:revision>516</cp:revision>
  <cp:lastPrinted>2016-05-20T12:14:09Z</cp:lastPrinted>
  <dcterms:created xsi:type="dcterms:W3CDTF">2015-02-19T12:54:41Z</dcterms:created>
  <dcterms:modified xsi:type="dcterms:W3CDTF">2016-09-05T11:32:03Z</dcterms:modified>
</cp:coreProperties>
</file>